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sldIdLst>
    <p:sldId id="292" r:id="rId3"/>
    <p:sldId id="295" r:id="rId4"/>
    <p:sldId id="297" r:id="rId5"/>
    <p:sldId id="285" r:id="rId6"/>
    <p:sldId id="288" r:id="rId7"/>
    <p:sldId id="301" r:id="rId8"/>
    <p:sldId id="316" r:id="rId9"/>
    <p:sldId id="269" r:id="rId10"/>
    <p:sldId id="271" r:id="rId11"/>
    <p:sldId id="272" r:id="rId12"/>
    <p:sldId id="298" r:id="rId13"/>
    <p:sldId id="304" r:id="rId14"/>
    <p:sldId id="270" r:id="rId15"/>
    <p:sldId id="303" r:id="rId16"/>
    <p:sldId id="262" r:id="rId17"/>
    <p:sldId id="282" r:id="rId18"/>
    <p:sldId id="306" r:id="rId19"/>
    <p:sldId id="307" r:id="rId20"/>
    <p:sldId id="308" r:id="rId21"/>
    <p:sldId id="309" r:id="rId22"/>
    <p:sldId id="310" r:id="rId23"/>
    <p:sldId id="311" r:id="rId24"/>
    <p:sldId id="312" r:id="rId25"/>
    <p:sldId id="313" r:id="rId26"/>
    <p:sldId id="314" r:id="rId27"/>
    <p:sldId id="315" r:id="rId28"/>
    <p:sldId id="291" r:id="rId29"/>
    <p:sldId id="273" r:id="rId30"/>
    <p:sldId id="258" r:id="rId31"/>
    <p:sldId id="259" r:id="rId32"/>
    <p:sldId id="261" r:id="rId33"/>
    <p:sldId id="267" r:id="rId34"/>
    <p:sldId id="266" r:id="rId35"/>
    <p:sldId id="265" r:id="rId36"/>
    <p:sldId id="264" r:id="rId37"/>
    <p:sldId id="263" r:id="rId38"/>
    <p:sldId id="274" r:id="rId39"/>
    <p:sldId id="275" r:id="rId40"/>
    <p:sldId id="276" r:id="rId41"/>
    <p:sldId id="284" r:id="rId42"/>
    <p:sldId id="280" r:id="rId43"/>
    <p:sldId id="281" r:id="rId44"/>
    <p:sldId id="283" r:id="rId45"/>
    <p:sldId id="293" r:id="rId46"/>
    <p:sldId id="294" r:id="rId47"/>
    <p:sldId id="290" r:id="rId48"/>
  </p:sldIdLst>
  <p:sldSz cx="9144000" cy="6858000" type="screen4x3"/>
  <p:notesSz cx="6735763" cy="98663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02" autoAdjust="0"/>
    <p:restoredTop sz="94660"/>
  </p:normalViewPr>
  <p:slideViewPr>
    <p:cSldViewPr>
      <p:cViewPr varScale="1">
        <p:scale>
          <a:sx n="84" d="100"/>
          <a:sy n="84" d="100"/>
        </p:scale>
        <p:origin x="-1421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/>
            <a:ahLst/>
            <a:cxnLst>
              <a:cxn ang="0">
                <a:pos x="2822" y="0"/>
              </a:cxn>
              <a:cxn ang="0">
                <a:pos x="0" y="975"/>
              </a:cxn>
              <a:cxn ang="0">
                <a:pos x="2169" y="3619"/>
              </a:cxn>
              <a:cxn ang="0">
                <a:pos x="3985" y="1125"/>
              </a:cxn>
              <a:cxn ang="0">
                <a:pos x="2822" y="0"/>
              </a:cxn>
              <a:cxn ang="0">
                <a:pos x="2822" y="0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7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8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1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2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3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14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/>
              <a:ahLst/>
              <a:cxnLst>
                <a:cxn ang="0">
                  <a:pos x="794" y="395"/>
                </a:cxn>
                <a:cxn ang="0">
                  <a:pos x="710" y="318"/>
                </a:cxn>
                <a:cxn ang="0">
                  <a:pos x="556" y="210"/>
                </a:cxn>
                <a:cxn ang="0">
                  <a:pos x="71" y="0"/>
                </a:cxn>
                <a:cxn ang="0">
                  <a:pos x="23" y="20"/>
                </a:cxn>
                <a:cxn ang="0">
                  <a:pos x="0" y="83"/>
                </a:cxn>
                <a:cxn ang="0">
                  <a:pos x="28" y="155"/>
                </a:cxn>
                <a:cxn ang="0">
                  <a:pos x="570" y="409"/>
                </a:cxn>
                <a:cxn ang="0">
                  <a:pos x="689" y="393"/>
                </a:cxn>
                <a:cxn ang="0">
                  <a:pos x="785" y="414"/>
                </a:cxn>
                <a:cxn ang="0">
                  <a:pos x="794" y="395"/>
                </a:cxn>
                <a:cxn ang="0">
                  <a:pos x="794" y="395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7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18" name="Freeform 21"/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9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9" cy="667"/>
              <a:chOff x="4986" y="2752"/>
              <a:chExt cx="469" cy="667"/>
            </a:xfrm>
          </p:grpSpPr>
          <p:sp>
            <p:nvSpPr>
              <p:cNvPr id="20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/>
                <a:ahLst/>
                <a:cxnLst>
                  <a:cxn ang="0">
                    <a:pos x="110" y="0"/>
                  </a:cxn>
                  <a:cxn ang="0">
                    <a:pos x="40" y="66"/>
                  </a:cxn>
                  <a:cxn ang="0">
                    <a:pos x="0" y="173"/>
                  </a:cxn>
                  <a:cxn ang="0">
                    <a:pos x="80" y="160"/>
                  </a:cxn>
                  <a:cxn ang="0">
                    <a:pos x="103" y="84"/>
                  </a:cxn>
                  <a:cxn ang="0">
                    <a:pos x="150" y="27"/>
                  </a:cxn>
                  <a:cxn ang="0">
                    <a:pos x="110" y="0"/>
                  </a:cxn>
                  <a:cxn ang="0">
                    <a:pos x="110" y="0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1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/>
                <a:ahLst/>
                <a:cxnLst>
                  <a:cxn ang="0">
                    <a:pos x="156" y="0"/>
                  </a:cxn>
                  <a:cxn ang="0">
                    <a:pos x="63" y="52"/>
                  </a:cxn>
                  <a:cxn ang="0">
                    <a:pos x="0" y="208"/>
                  </a:cxn>
                  <a:cxn ang="0">
                    <a:pos x="67" y="358"/>
                  </a:cxn>
                  <a:cxn ang="0">
                    <a:pos x="1182" y="867"/>
                  </a:cxn>
                  <a:cxn ang="0">
                    <a:pos x="1422" y="835"/>
                  </a:cxn>
                  <a:cxn ang="0">
                    <a:pos x="1616" y="880"/>
                  </a:cxn>
                  <a:cxn ang="0">
                    <a:pos x="1684" y="808"/>
                  </a:cxn>
                  <a:cxn ang="0">
                    <a:pos x="1502" y="664"/>
                  </a:cxn>
                  <a:cxn ang="0">
                    <a:pos x="1428" y="512"/>
                  </a:cxn>
                  <a:cxn ang="0">
                    <a:pos x="1369" y="527"/>
                  </a:cxn>
                  <a:cxn ang="0">
                    <a:pos x="1439" y="664"/>
                  </a:cxn>
                  <a:cxn ang="0">
                    <a:pos x="1578" y="810"/>
                  </a:cxn>
                  <a:cxn ang="0">
                    <a:pos x="1413" y="787"/>
                  </a:cxn>
                  <a:cxn ang="0">
                    <a:pos x="1219" y="814"/>
                  </a:cxn>
                  <a:cxn ang="0">
                    <a:pos x="1255" y="650"/>
                  </a:cxn>
                  <a:cxn ang="0">
                    <a:pos x="1338" y="538"/>
                  </a:cxn>
                  <a:cxn ang="0">
                    <a:pos x="1241" y="552"/>
                  </a:cxn>
                  <a:cxn ang="0">
                    <a:pos x="1165" y="658"/>
                  </a:cxn>
                  <a:cxn ang="0">
                    <a:pos x="1139" y="791"/>
                  </a:cxn>
                  <a:cxn ang="0">
                    <a:pos x="107" y="310"/>
                  </a:cxn>
                  <a:cxn ang="0">
                    <a:pos x="80" y="215"/>
                  </a:cxn>
                  <a:cxn ang="0">
                    <a:pos x="103" y="95"/>
                  </a:cxn>
                  <a:cxn ang="0">
                    <a:pos x="217" y="0"/>
                  </a:cxn>
                  <a:cxn ang="0">
                    <a:pos x="156" y="0"/>
                  </a:cxn>
                  <a:cxn ang="0">
                    <a:pos x="156" y="0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2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3" name="Freeform 26"/>
              <p:cNvSpPr>
                <a:spLocks/>
              </p:cNvSpPr>
              <p:nvPr userDrawn="1"/>
            </p:nvSpPr>
            <p:spPr bwMode="auto">
              <a:xfrm rot="7320404">
                <a:off x="5364" y="2873"/>
                <a:ext cx="63" cy="118"/>
              </a:xfrm>
              <a:custGeom>
                <a:avLst/>
                <a:gdLst/>
                <a:ahLst/>
                <a:cxnLst>
                  <a:cxn ang="0">
                    <a:pos x="116" y="0"/>
                  </a:cxn>
                  <a:cxn ang="0">
                    <a:pos x="19" y="106"/>
                  </a:cxn>
                  <a:cxn ang="0">
                    <a:pos x="0" y="230"/>
                  </a:cxn>
                  <a:cxn ang="0">
                    <a:pos x="33" y="314"/>
                  </a:cxn>
                  <a:cxn ang="0">
                    <a:pos x="94" y="335"/>
                  </a:cxn>
                  <a:cxn ang="0">
                    <a:pos x="76" y="154"/>
                  </a:cxn>
                  <a:cxn ang="0">
                    <a:pos x="160" y="17"/>
                  </a:cxn>
                  <a:cxn ang="0">
                    <a:pos x="116" y="0"/>
                  </a:cxn>
                  <a:cxn ang="0">
                    <a:pos x="116" y="0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24" name="Freeform 27"/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</p:grpSp>
      </p:grpSp>
      <p:sp>
        <p:nvSpPr>
          <p:cNvPr id="25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816" y="256"/>
              </a:cxn>
              <a:cxn ang="0">
                <a:pos x="1560" y="144"/>
              </a:cxn>
              <a:cxn ang="0">
                <a:pos x="1856" y="376"/>
              </a:cxn>
              <a:cxn ang="0">
                <a:pos x="2344" y="152"/>
              </a:cxn>
              <a:cxn ang="0">
                <a:pos x="3536" y="456"/>
              </a:cxn>
              <a:cxn ang="0">
                <a:pos x="4288" y="136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6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/>
            <a:ahLst/>
            <a:cxnLst>
              <a:cxn ang="0">
                <a:pos x="0" y="32"/>
              </a:cxn>
              <a:cxn ang="0">
                <a:pos x="280" y="144"/>
              </a:cxn>
              <a:cxn ang="0">
                <a:pos x="448" y="16"/>
              </a:cxn>
              <a:cxn ang="0">
                <a:pos x="560" y="240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27" name="Rectangle 5"/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28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29" name="Rectangle 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/>
            <a:ahLst/>
            <a:cxnLst>
              <a:cxn ang="0">
                <a:pos x="2903" y="433"/>
              </a:cxn>
              <a:cxn ang="0">
                <a:pos x="2565" y="80"/>
              </a:cxn>
              <a:cxn ang="0">
                <a:pos x="2241" y="0"/>
              </a:cxn>
              <a:cxn ang="0">
                <a:pos x="110" y="2811"/>
              </a:cxn>
              <a:cxn ang="0">
                <a:pos x="110" y="3228"/>
              </a:cxn>
              <a:cxn ang="0">
                <a:pos x="0" y="3631"/>
              </a:cxn>
              <a:cxn ang="0">
                <a:pos x="72" y="3686"/>
              </a:cxn>
              <a:cxn ang="0">
                <a:pos x="441" y="3355"/>
              </a:cxn>
              <a:cxn ang="0">
                <a:pos x="740" y="3228"/>
              </a:cxn>
              <a:cxn ang="0">
                <a:pos x="2903" y="433"/>
              </a:cxn>
              <a:cxn ang="0">
                <a:pos x="2903" y="433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152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/>
            <a:ahLst/>
            <a:cxnLst>
              <a:cxn ang="0">
                <a:pos x="2293" y="0"/>
              </a:cxn>
              <a:cxn ang="0">
                <a:pos x="130" y="2835"/>
              </a:cxn>
              <a:cxn ang="0">
                <a:pos x="131" y="3201"/>
              </a:cxn>
              <a:cxn ang="0">
                <a:pos x="0" y="3633"/>
              </a:cxn>
              <a:cxn ang="0">
                <a:pos x="50" y="3703"/>
              </a:cxn>
              <a:cxn ang="0">
                <a:pos x="422" y="3352"/>
              </a:cxn>
              <a:cxn ang="0">
                <a:pos x="763" y="3220"/>
              </a:cxn>
              <a:cxn ang="0">
                <a:pos x="2911" y="428"/>
              </a:cxn>
              <a:cxn ang="0">
                <a:pos x="2589" y="96"/>
              </a:cxn>
              <a:cxn ang="0">
                <a:pos x="2293" y="0"/>
              </a:cxn>
              <a:cxn ang="0">
                <a:pos x="2293" y="0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153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/>
            <a:ahLst/>
            <a:cxnLst>
              <a:cxn ang="0">
                <a:pos x="0" y="2485"/>
              </a:cxn>
              <a:cxn ang="0">
                <a:pos x="432" y="2553"/>
              </a:cxn>
              <a:cxn ang="0">
                <a:pos x="736" y="2777"/>
              </a:cxn>
              <a:cxn ang="0">
                <a:pos x="2561" y="399"/>
              </a:cxn>
              <a:cxn ang="0">
                <a:pos x="2118" y="82"/>
              </a:cxn>
              <a:cxn ang="0">
                <a:pos x="1898" y="0"/>
              </a:cxn>
              <a:cxn ang="0">
                <a:pos x="0" y="2485"/>
              </a:cxn>
              <a:cxn ang="0">
                <a:pos x="0" y="248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ru-RU"/>
          </a:p>
        </p:txBody>
      </p:sp>
      <p:grpSp>
        <p:nvGrpSpPr>
          <p:cNvPr id="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6155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/>
              <a:ahLst/>
              <a:cxnLst>
                <a:cxn ang="0">
                  <a:pos x="1587" y="1260"/>
                </a:cxn>
                <a:cxn ang="0">
                  <a:pos x="1420" y="1106"/>
                </a:cxn>
                <a:cxn ang="0">
                  <a:pos x="1331" y="477"/>
                </a:cxn>
                <a:cxn ang="0">
                  <a:pos x="2139" y="330"/>
                </a:cxn>
                <a:cxn ang="0">
                  <a:pos x="2177" y="203"/>
                </a:cxn>
                <a:cxn ang="0">
                  <a:pos x="2099" y="100"/>
                </a:cxn>
                <a:cxn ang="0">
                  <a:pos x="1276" y="211"/>
                </a:cxn>
                <a:cxn ang="0">
                  <a:pos x="1219" y="32"/>
                </a:cxn>
                <a:cxn ang="0">
                  <a:pos x="1085" y="0"/>
                </a:cxn>
                <a:cxn ang="0">
                  <a:pos x="958" y="28"/>
                </a:cxn>
                <a:cxn ang="0">
                  <a:pos x="888" y="106"/>
                </a:cxn>
                <a:cxn ang="0">
                  <a:pos x="937" y="285"/>
                </a:cxn>
                <a:cxn ang="0">
                  <a:pos x="660" y="441"/>
                </a:cxn>
                <a:cxn ang="0">
                  <a:pos x="983" y="473"/>
                </a:cxn>
                <a:cxn ang="0">
                  <a:pos x="1112" y="889"/>
                </a:cxn>
                <a:cxn ang="0">
                  <a:pos x="141" y="469"/>
                </a:cxn>
                <a:cxn ang="0">
                  <a:pos x="46" y="509"/>
                </a:cxn>
                <a:cxn ang="0">
                  <a:pos x="0" y="636"/>
                </a:cxn>
                <a:cxn ang="0">
                  <a:pos x="55" y="779"/>
                </a:cxn>
                <a:cxn ang="0">
                  <a:pos x="1139" y="1288"/>
                </a:cxn>
                <a:cxn ang="0">
                  <a:pos x="1378" y="1256"/>
                </a:cxn>
                <a:cxn ang="0">
                  <a:pos x="1570" y="1298"/>
                </a:cxn>
                <a:cxn ang="0">
                  <a:pos x="1587" y="1260"/>
                </a:cxn>
                <a:cxn ang="0">
                  <a:pos x="1587" y="1260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56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/>
              <a:ahLst/>
              <a:cxnLst>
                <a:cxn ang="0">
                  <a:pos x="0" y="7"/>
                </a:cxn>
                <a:cxn ang="0">
                  <a:pos x="120" y="0"/>
                </a:cxn>
                <a:cxn ang="0">
                  <a:pos x="143" y="233"/>
                </a:cxn>
                <a:cxn ang="0">
                  <a:pos x="8" y="258"/>
                </a:cxn>
                <a:cxn ang="0">
                  <a:pos x="0" y="7"/>
                </a:cxn>
                <a:cxn ang="0">
                  <a:pos x="0" y="7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57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/>
              <a:ahLst/>
              <a:cxnLst>
                <a:cxn ang="0">
                  <a:pos x="137" y="0"/>
                </a:cxn>
                <a:cxn ang="0">
                  <a:pos x="1331" y="519"/>
                </a:cxn>
                <a:cxn ang="0">
                  <a:pos x="1428" y="638"/>
                </a:cxn>
                <a:cxn ang="0">
                  <a:pos x="1586" y="792"/>
                </a:cxn>
                <a:cxn ang="0">
                  <a:pos x="1565" y="821"/>
                </a:cxn>
                <a:cxn ang="0">
                  <a:pos x="1350" y="787"/>
                </a:cxn>
                <a:cxn ang="0">
                  <a:pos x="1145" y="811"/>
                </a:cxn>
                <a:cxn ang="0">
                  <a:pos x="42" y="298"/>
                </a:cxn>
                <a:cxn ang="0">
                  <a:pos x="0" y="150"/>
                </a:cxn>
                <a:cxn ang="0">
                  <a:pos x="46" y="32"/>
                </a:cxn>
                <a:cxn ang="0">
                  <a:pos x="137" y="0"/>
                </a:cxn>
                <a:cxn ang="0">
                  <a:pos x="137" y="0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58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/>
              <a:ahLst/>
              <a:cxnLst>
                <a:cxn ang="0">
                  <a:pos x="0" y="325"/>
                </a:cxn>
                <a:cxn ang="0">
                  <a:pos x="922" y="747"/>
                </a:cxn>
                <a:cxn ang="0">
                  <a:pos x="939" y="534"/>
                </a:cxn>
                <a:cxn ang="0">
                  <a:pos x="1049" y="422"/>
                </a:cxn>
                <a:cxn ang="0">
                  <a:pos x="78" y="0"/>
                </a:cxn>
                <a:cxn ang="0">
                  <a:pos x="0" y="127"/>
                </a:cxn>
                <a:cxn ang="0">
                  <a:pos x="0" y="325"/>
                </a:cxn>
                <a:cxn ang="0">
                  <a:pos x="0" y="32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59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/>
              <a:ahLst/>
              <a:cxnLst>
                <a:cxn ang="0">
                  <a:pos x="0" y="28"/>
                </a:cxn>
                <a:cxn ang="0">
                  <a:pos x="160" y="0"/>
                </a:cxn>
                <a:cxn ang="0">
                  <a:pos x="251" y="36"/>
                </a:cxn>
                <a:cxn ang="0">
                  <a:pos x="272" y="139"/>
                </a:cxn>
                <a:cxn ang="0">
                  <a:pos x="164" y="146"/>
                </a:cxn>
                <a:cxn ang="0">
                  <a:pos x="32" y="241"/>
                </a:cxn>
                <a:cxn ang="0">
                  <a:pos x="0" y="28"/>
                </a:cxn>
                <a:cxn ang="0">
                  <a:pos x="0" y="28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0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/>
              <a:ahLst/>
              <a:cxnLst>
                <a:cxn ang="0">
                  <a:pos x="152" y="4"/>
                </a:cxn>
                <a:cxn ang="0">
                  <a:pos x="152" y="224"/>
                </a:cxn>
                <a:cxn ang="0">
                  <a:pos x="0" y="8"/>
                </a:cxn>
                <a:cxn ang="0">
                  <a:pos x="72" y="0"/>
                </a:cxn>
                <a:cxn ang="0">
                  <a:pos x="152" y="4"/>
                </a:cxn>
                <a:cxn ang="0">
                  <a:pos x="152" y="4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1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/>
              <a:ahLst/>
              <a:cxnLst>
                <a:cxn ang="0">
                  <a:pos x="0" y="80"/>
                </a:cxn>
                <a:cxn ang="0">
                  <a:pos x="87" y="0"/>
                </a:cxn>
                <a:cxn ang="0">
                  <a:pos x="232" y="6"/>
                </a:cxn>
                <a:cxn ang="0">
                  <a:pos x="386" y="764"/>
                </a:cxn>
                <a:cxn ang="0">
                  <a:pos x="279" y="720"/>
                </a:cxn>
                <a:cxn ang="0">
                  <a:pos x="152" y="677"/>
                </a:cxn>
                <a:cxn ang="0">
                  <a:pos x="0" y="80"/>
                </a:cxn>
                <a:cxn ang="0">
                  <a:pos x="0" y="80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2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/>
              <a:ahLst/>
              <a:cxnLst>
                <a:cxn ang="0">
                  <a:pos x="692" y="0"/>
                </a:cxn>
                <a:cxn ang="0">
                  <a:pos x="0" y="106"/>
                </a:cxn>
                <a:cxn ang="0">
                  <a:pos x="28" y="348"/>
                </a:cxn>
                <a:cxn ang="0">
                  <a:pos x="715" y="237"/>
                </a:cxn>
                <a:cxn ang="0">
                  <a:pos x="728" y="43"/>
                </a:cxn>
                <a:cxn ang="0">
                  <a:pos x="692" y="0"/>
                </a:cxn>
                <a:cxn ang="0">
                  <a:pos x="692" y="0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63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/>
              <a:ahLst/>
              <a:cxnLst>
                <a:cxn ang="0">
                  <a:pos x="272" y="0"/>
                </a:cxn>
                <a:cxn ang="0">
                  <a:pos x="0" y="78"/>
                </a:cxn>
                <a:cxn ang="0">
                  <a:pos x="312" y="135"/>
                </a:cxn>
                <a:cxn ang="0">
                  <a:pos x="272" y="0"/>
                </a:cxn>
                <a:cxn ang="0">
                  <a:pos x="272" y="0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grpSp>
          <p:nvGrpSpPr>
            <p:cNvPr id="3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4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6166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/>
                  <a:ahLst/>
                  <a:cxnLst>
                    <a:cxn ang="0">
                      <a:pos x="0" y="107"/>
                    </a:cxn>
                    <a:cxn ang="0">
                      <a:pos x="114" y="10"/>
                    </a:cxn>
                    <a:cxn ang="0">
                      <a:pos x="213" y="0"/>
                    </a:cxn>
                    <a:cxn ang="0">
                      <a:pos x="292" y="27"/>
                    </a:cxn>
                    <a:cxn ang="0">
                      <a:pos x="313" y="91"/>
                    </a:cxn>
                    <a:cxn ang="0">
                      <a:pos x="167" y="67"/>
                    </a:cxn>
                    <a:cxn ang="0">
                      <a:pos x="74" y="101"/>
                    </a:cxn>
                    <a:cxn ang="0">
                      <a:pos x="13" y="175"/>
                    </a:cxn>
                    <a:cxn ang="0">
                      <a:pos x="0" y="107"/>
                    </a:cxn>
                    <a:cxn ang="0">
                      <a:pos x="0" y="107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67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/>
                  <a:ahLst/>
                  <a:cxnLst>
                    <a:cxn ang="0">
                      <a:pos x="0" y="40"/>
                    </a:cxn>
                    <a:cxn ang="0">
                      <a:pos x="160" y="266"/>
                    </a:cxn>
                    <a:cxn ang="0">
                      <a:pos x="230" y="251"/>
                    </a:cxn>
                    <a:cxn ang="0">
                      <a:pos x="223" y="17"/>
                    </a:cxn>
                    <a:cxn ang="0">
                      <a:pos x="166" y="0"/>
                    </a:cxn>
                    <a:cxn ang="0">
                      <a:pos x="179" y="197"/>
                    </a:cxn>
                    <a:cxn ang="0">
                      <a:pos x="71" y="4"/>
                    </a:cxn>
                    <a:cxn ang="0">
                      <a:pos x="0" y="40"/>
                    </a:cxn>
                    <a:cxn ang="0">
                      <a:pos x="0" y="40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68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/>
                  <a:ahLst/>
                  <a:cxnLst>
                    <a:cxn ang="0">
                      <a:pos x="0" y="19"/>
                    </a:cxn>
                    <a:cxn ang="0">
                      <a:pos x="36" y="93"/>
                    </a:cxn>
                    <a:cxn ang="0">
                      <a:pos x="44" y="154"/>
                    </a:cxn>
                    <a:cxn ang="0">
                      <a:pos x="27" y="234"/>
                    </a:cxn>
                    <a:cxn ang="0">
                      <a:pos x="80" y="220"/>
                    </a:cxn>
                    <a:cxn ang="0">
                      <a:pos x="87" y="116"/>
                    </a:cxn>
                    <a:cxn ang="0">
                      <a:pos x="46" y="0"/>
                    </a:cxn>
                    <a:cxn ang="0">
                      <a:pos x="0" y="19"/>
                    </a:cxn>
                    <a:cxn ang="0">
                      <a:pos x="0" y="19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  <p:sp>
            <p:nvSpPr>
              <p:cNvPr id="6169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/>
                <a:ahLst/>
                <a:cxnLst>
                  <a:cxn ang="0">
                    <a:pos x="100" y="0"/>
                  </a:cxn>
                  <a:cxn ang="0">
                    <a:pos x="1190" y="490"/>
                  </a:cxn>
                  <a:cxn ang="0">
                    <a:pos x="1076" y="500"/>
                  </a:cxn>
                  <a:cxn ang="0">
                    <a:pos x="0" y="27"/>
                  </a:cxn>
                  <a:cxn ang="0">
                    <a:pos x="100" y="0"/>
                  </a:cxn>
                  <a:cxn ang="0">
                    <a:pos x="100" y="0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70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/>
                <a:ahLst/>
                <a:cxnLst>
                  <a:cxn ang="0">
                    <a:pos x="14" y="34"/>
                  </a:cxn>
                  <a:cxn ang="0">
                    <a:pos x="160" y="66"/>
                  </a:cxn>
                  <a:cxn ang="0">
                    <a:pos x="324" y="137"/>
                  </a:cxn>
                  <a:cxn ang="0">
                    <a:pos x="440" y="243"/>
                  </a:cxn>
                  <a:cxn ang="0">
                    <a:pos x="326" y="230"/>
                  </a:cxn>
                  <a:cxn ang="0">
                    <a:pos x="139" y="146"/>
                  </a:cxn>
                  <a:cxn ang="0">
                    <a:pos x="50" y="80"/>
                  </a:cxn>
                  <a:cxn ang="0">
                    <a:pos x="107" y="163"/>
                  </a:cxn>
                  <a:cxn ang="0">
                    <a:pos x="272" y="270"/>
                  </a:cxn>
                  <a:cxn ang="0">
                    <a:pos x="466" y="296"/>
                  </a:cxn>
                  <a:cxn ang="0">
                    <a:pos x="489" y="224"/>
                  </a:cxn>
                  <a:cxn ang="0">
                    <a:pos x="394" y="120"/>
                  </a:cxn>
                  <a:cxn ang="0">
                    <a:pos x="170" y="17"/>
                  </a:cxn>
                  <a:cxn ang="0">
                    <a:pos x="0" y="0"/>
                  </a:cxn>
                  <a:cxn ang="0">
                    <a:pos x="14" y="34"/>
                  </a:cxn>
                  <a:cxn ang="0">
                    <a:pos x="14" y="34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sp>
            <p:nvSpPr>
              <p:cNvPr id="6171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/>
                <a:ahLst/>
                <a:cxnLst>
                  <a:cxn ang="0">
                    <a:pos x="24" y="0"/>
                  </a:cxn>
                  <a:cxn ang="0">
                    <a:pos x="91" y="25"/>
                  </a:cxn>
                  <a:cxn ang="0">
                    <a:pos x="80" y="192"/>
                  </a:cxn>
                  <a:cxn ang="0">
                    <a:pos x="106" y="327"/>
                  </a:cxn>
                  <a:cxn ang="0">
                    <a:pos x="213" y="451"/>
                  </a:cxn>
                  <a:cxn ang="0">
                    <a:pos x="97" y="478"/>
                  </a:cxn>
                  <a:cxn ang="0">
                    <a:pos x="30" y="344"/>
                  </a:cxn>
                  <a:cxn ang="0">
                    <a:pos x="0" y="57"/>
                  </a:cxn>
                  <a:cxn ang="0">
                    <a:pos x="24" y="0"/>
                  </a:cxn>
                  <a:cxn ang="0">
                    <a:pos x="24" y="0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5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6173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/>
                  <a:ahLst/>
                  <a:cxnLst>
                    <a:cxn ang="0">
                      <a:pos x="110" y="0"/>
                    </a:cxn>
                    <a:cxn ang="0">
                      <a:pos x="40" y="66"/>
                    </a:cxn>
                    <a:cxn ang="0">
                      <a:pos x="0" y="173"/>
                    </a:cxn>
                    <a:cxn ang="0">
                      <a:pos x="80" y="160"/>
                    </a:cxn>
                    <a:cxn ang="0">
                      <a:pos x="103" y="84"/>
                    </a:cxn>
                    <a:cxn ang="0">
                      <a:pos x="150" y="27"/>
                    </a:cxn>
                    <a:cxn ang="0">
                      <a:pos x="110" y="0"/>
                    </a:cxn>
                    <a:cxn ang="0">
                      <a:pos x="110" y="0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74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/>
                  <a:ahLst/>
                  <a:cxnLst>
                    <a:cxn ang="0">
                      <a:pos x="156" y="0"/>
                    </a:cxn>
                    <a:cxn ang="0">
                      <a:pos x="63" y="52"/>
                    </a:cxn>
                    <a:cxn ang="0">
                      <a:pos x="0" y="208"/>
                    </a:cxn>
                    <a:cxn ang="0">
                      <a:pos x="67" y="358"/>
                    </a:cxn>
                    <a:cxn ang="0">
                      <a:pos x="1182" y="867"/>
                    </a:cxn>
                    <a:cxn ang="0">
                      <a:pos x="1422" y="835"/>
                    </a:cxn>
                    <a:cxn ang="0">
                      <a:pos x="1616" y="880"/>
                    </a:cxn>
                    <a:cxn ang="0">
                      <a:pos x="1684" y="808"/>
                    </a:cxn>
                    <a:cxn ang="0">
                      <a:pos x="1502" y="664"/>
                    </a:cxn>
                    <a:cxn ang="0">
                      <a:pos x="1428" y="512"/>
                    </a:cxn>
                    <a:cxn ang="0">
                      <a:pos x="1369" y="527"/>
                    </a:cxn>
                    <a:cxn ang="0">
                      <a:pos x="1439" y="664"/>
                    </a:cxn>
                    <a:cxn ang="0">
                      <a:pos x="1578" y="810"/>
                    </a:cxn>
                    <a:cxn ang="0">
                      <a:pos x="1413" y="787"/>
                    </a:cxn>
                    <a:cxn ang="0">
                      <a:pos x="1219" y="814"/>
                    </a:cxn>
                    <a:cxn ang="0">
                      <a:pos x="1255" y="650"/>
                    </a:cxn>
                    <a:cxn ang="0">
                      <a:pos x="1338" y="538"/>
                    </a:cxn>
                    <a:cxn ang="0">
                      <a:pos x="1241" y="552"/>
                    </a:cxn>
                    <a:cxn ang="0">
                      <a:pos x="1165" y="658"/>
                    </a:cxn>
                    <a:cxn ang="0">
                      <a:pos x="1139" y="791"/>
                    </a:cxn>
                    <a:cxn ang="0">
                      <a:pos x="107" y="310"/>
                    </a:cxn>
                    <a:cxn ang="0">
                      <a:pos x="80" y="215"/>
                    </a:cxn>
                    <a:cxn ang="0">
                      <a:pos x="103" y="95"/>
                    </a:cxn>
                    <a:cxn ang="0">
                      <a:pos x="217" y="0"/>
                    </a:cxn>
                    <a:cxn ang="0">
                      <a:pos x="156" y="0"/>
                    </a:cxn>
                    <a:cxn ang="0">
                      <a:pos x="156" y="0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75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/>
                  <a:ahLst/>
                  <a:cxnLst>
                    <a:cxn ang="0">
                      <a:pos x="116" y="0"/>
                    </a:cxn>
                    <a:cxn ang="0">
                      <a:pos x="19" y="106"/>
                    </a:cxn>
                    <a:cxn ang="0">
                      <a:pos x="0" y="230"/>
                    </a:cxn>
                    <a:cxn ang="0">
                      <a:pos x="33" y="314"/>
                    </a:cxn>
                    <a:cxn ang="0">
                      <a:pos x="94" y="335"/>
                    </a:cxn>
                    <a:cxn ang="0">
                      <a:pos x="76" y="154"/>
                    </a:cxn>
                    <a:cxn ang="0">
                      <a:pos x="160" y="17"/>
                    </a:cxn>
                    <a:cxn ang="0">
                      <a:pos x="116" y="0"/>
                    </a:cxn>
                    <a:cxn ang="0">
                      <a:pos x="116" y="0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76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/>
                  <a:ahLst/>
                  <a:cxnLst>
                    <a:cxn ang="0">
                      <a:pos x="218" y="896"/>
                    </a:cxn>
                    <a:cxn ang="0">
                      <a:pos x="0" y="124"/>
                    </a:cxn>
                    <a:cxn ang="0">
                      <a:pos x="81" y="38"/>
                    </a:cxn>
                    <a:cxn ang="0">
                      <a:pos x="258" y="0"/>
                    </a:cxn>
                    <a:cxn ang="0">
                      <a:pos x="399" y="57"/>
                    </a:cxn>
                    <a:cxn ang="0">
                      <a:pos x="642" y="1188"/>
                    </a:cxn>
                    <a:cxn ang="0">
                      <a:pos x="555" y="1091"/>
                    </a:cxn>
                    <a:cxn ang="0">
                      <a:pos x="355" y="97"/>
                    </a:cxn>
                    <a:cxn ang="0">
                      <a:pos x="226" y="61"/>
                    </a:cxn>
                    <a:cxn ang="0">
                      <a:pos x="119" y="74"/>
                    </a:cxn>
                    <a:cxn ang="0">
                      <a:pos x="76" y="141"/>
                    </a:cxn>
                    <a:cxn ang="0">
                      <a:pos x="306" y="924"/>
                    </a:cxn>
                    <a:cxn ang="0">
                      <a:pos x="218" y="896"/>
                    </a:cxn>
                    <a:cxn ang="0">
                      <a:pos x="218" y="896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77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/>
                  <a:ahLst/>
                  <a:cxnLst>
                    <a:cxn ang="0">
                      <a:pos x="0" y="27"/>
                    </a:cxn>
                    <a:cxn ang="0">
                      <a:pos x="76" y="194"/>
                    </a:cxn>
                    <a:cxn ang="0">
                      <a:pos x="113" y="318"/>
                    </a:cxn>
                    <a:cxn ang="0">
                      <a:pos x="116" y="504"/>
                    </a:cxn>
                    <a:cxn ang="0">
                      <a:pos x="192" y="504"/>
                    </a:cxn>
                    <a:cxn ang="0">
                      <a:pos x="187" y="360"/>
                    </a:cxn>
                    <a:cxn ang="0">
                      <a:pos x="162" y="208"/>
                    </a:cxn>
                    <a:cxn ang="0">
                      <a:pos x="99" y="59"/>
                    </a:cxn>
                    <a:cxn ang="0">
                      <a:pos x="63" y="0"/>
                    </a:cxn>
                    <a:cxn ang="0">
                      <a:pos x="0" y="27"/>
                    </a:cxn>
                    <a:cxn ang="0">
                      <a:pos x="0" y="27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78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/>
                  <a:ahLst/>
                  <a:cxnLst>
                    <a:cxn ang="0">
                      <a:pos x="297" y="0"/>
                    </a:cxn>
                    <a:cxn ang="0">
                      <a:pos x="257" y="17"/>
                    </a:cxn>
                    <a:cxn ang="0">
                      <a:pos x="253" y="66"/>
                    </a:cxn>
                    <a:cxn ang="0">
                      <a:pos x="0" y="169"/>
                    </a:cxn>
                    <a:cxn ang="0">
                      <a:pos x="0" y="222"/>
                    </a:cxn>
                    <a:cxn ang="0">
                      <a:pos x="284" y="226"/>
                    </a:cxn>
                    <a:cxn ang="0">
                      <a:pos x="320" y="269"/>
                    </a:cxn>
                    <a:cxn ang="0">
                      <a:pos x="390" y="266"/>
                    </a:cxn>
                    <a:cxn ang="0">
                      <a:pos x="383" y="190"/>
                    </a:cxn>
                    <a:cxn ang="0">
                      <a:pos x="116" y="176"/>
                    </a:cxn>
                    <a:cxn ang="0">
                      <a:pos x="333" y="89"/>
                    </a:cxn>
                    <a:cxn ang="0">
                      <a:pos x="297" y="0"/>
                    </a:cxn>
                    <a:cxn ang="0">
                      <a:pos x="297" y="0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79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/>
                  <a:ahLst/>
                  <a:cxnLst>
                    <a:cxn ang="0">
                      <a:pos x="0" y="131"/>
                    </a:cxn>
                    <a:cxn ang="0">
                      <a:pos x="863" y="0"/>
                    </a:cxn>
                    <a:cxn ang="0">
                      <a:pos x="926" y="78"/>
                    </a:cxn>
                    <a:cxn ang="0">
                      <a:pos x="941" y="181"/>
                    </a:cxn>
                    <a:cxn ang="0">
                      <a:pos x="903" y="282"/>
                    </a:cxn>
                    <a:cxn ang="0">
                      <a:pos x="57" y="424"/>
                    </a:cxn>
                    <a:cxn ang="0">
                      <a:pos x="53" y="384"/>
                    </a:cxn>
                    <a:cxn ang="0">
                      <a:pos x="863" y="242"/>
                    </a:cxn>
                    <a:cxn ang="0">
                      <a:pos x="893" y="145"/>
                    </a:cxn>
                    <a:cxn ang="0">
                      <a:pos x="840" y="57"/>
                    </a:cxn>
                    <a:cxn ang="0">
                      <a:pos x="0" y="185"/>
                    </a:cxn>
                    <a:cxn ang="0">
                      <a:pos x="0" y="131"/>
                    </a:cxn>
                    <a:cxn ang="0">
                      <a:pos x="0" y="131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80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/>
                  <a:ahLst/>
                  <a:cxnLst>
                    <a:cxn ang="0">
                      <a:pos x="0" y="126"/>
                    </a:cxn>
                    <a:cxn ang="0">
                      <a:pos x="66" y="173"/>
                    </a:cxn>
                    <a:cxn ang="0">
                      <a:pos x="222" y="166"/>
                    </a:cxn>
                    <a:cxn ang="0">
                      <a:pos x="418" y="116"/>
                    </a:cxn>
                    <a:cxn ang="0">
                      <a:pos x="488" y="42"/>
                    </a:cxn>
                    <a:cxn ang="0">
                      <a:pos x="443" y="2"/>
                    </a:cxn>
                    <a:cxn ang="0">
                      <a:pos x="253" y="0"/>
                    </a:cxn>
                    <a:cxn ang="0">
                      <a:pos x="110" y="12"/>
                    </a:cxn>
                    <a:cxn ang="0">
                      <a:pos x="15" y="76"/>
                    </a:cxn>
                    <a:cxn ang="0">
                      <a:pos x="112" y="95"/>
                    </a:cxn>
                    <a:cxn ang="0">
                      <a:pos x="275" y="53"/>
                    </a:cxn>
                    <a:cxn ang="0">
                      <a:pos x="416" y="53"/>
                    </a:cxn>
                    <a:cxn ang="0">
                      <a:pos x="268" y="110"/>
                    </a:cxn>
                    <a:cxn ang="0">
                      <a:pos x="142" y="126"/>
                    </a:cxn>
                    <a:cxn ang="0">
                      <a:pos x="0" y="126"/>
                    </a:cxn>
                    <a:cxn ang="0">
                      <a:pos x="0" y="126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</p:grpSp>
      <p:grpSp>
        <p:nvGrpSpPr>
          <p:cNvPr id="6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6182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  <p:sp>
          <p:nvSpPr>
            <p:cNvPr id="6183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/>
              <a:ahLst/>
              <a:cxnLst>
                <a:cxn ang="0">
                  <a:pos x="692" y="3156"/>
                </a:cxn>
                <a:cxn ang="0">
                  <a:pos x="380" y="2945"/>
                </a:cxn>
                <a:cxn ang="0">
                  <a:pos x="319" y="2783"/>
                </a:cxn>
                <a:cxn ang="0">
                  <a:pos x="371" y="2542"/>
                </a:cxn>
                <a:cxn ang="0">
                  <a:pos x="591" y="2251"/>
                </a:cxn>
                <a:cxn ang="0">
                  <a:pos x="641" y="2070"/>
                </a:cxn>
                <a:cxn ang="0">
                  <a:pos x="591" y="1948"/>
                </a:cxn>
                <a:cxn ang="0">
                  <a:pos x="401" y="1859"/>
                </a:cxn>
                <a:cxn ang="0">
                  <a:pos x="361" y="1747"/>
                </a:cxn>
                <a:cxn ang="0">
                  <a:pos x="430" y="1587"/>
                </a:cxn>
                <a:cxn ang="0">
                  <a:pos x="741" y="1156"/>
                </a:cxn>
                <a:cxn ang="0">
                  <a:pos x="772" y="945"/>
                </a:cxn>
                <a:cxn ang="0">
                  <a:pos x="692" y="713"/>
                </a:cxn>
                <a:cxn ang="0">
                  <a:pos x="430" y="603"/>
                </a:cxn>
                <a:cxn ang="0">
                  <a:pos x="200" y="422"/>
                </a:cxn>
                <a:cxn ang="0">
                  <a:pos x="0" y="0"/>
                </a:cxn>
                <a:cxn ang="0">
                  <a:pos x="29" y="382"/>
                </a:cxn>
                <a:cxn ang="0">
                  <a:pos x="179" y="612"/>
                </a:cxn>
                <a:cxn ang="0">
                  <a:pos x="380" y="753"/>
                </a:cxn>
                <a:cxn ang="0">
                  <a:pos x="601" y="833"/>
                </a:cxn>
                <a:cxn ang="0">
                  <a:pos x="612" y="1044"/>
                </a:cxn>
                <a:cxn ang="0">
                  <a:pos x="500" y="1266"/>
                </a:cxn>
                <a:cxn ang="0">
                  <a:pos x="240" y="1658"/>
                </a:cxn>
                <a:cxn ang="0">
                  <a:pos x="230" y="1909"/>
                </a:cxn>
                <a:cxn ang="0">
                  <a:pos x="471" y="2049"/>
                </a:cxn>
                <a:cxn ang="0">
                  <a:pos x="460" y="2180"/>
                </a:cxn>
                <a:cxn ang="0">
                  <a:pos x="249" y="2452"/>
                </a:cxn>
                <a:cxn ang="0">
                  <a:pos x="160" y="2713"/>
                </a:cxn>
                <a:cxn ang="0">
                  <a:pos x="240" y="2994"/>
                </a:cxn>
                <a:cxn ang="0">
                  <a:pos x="430" y="3144"/>
                </a:cxn>
                <a:cxn ang="0">
                  <a:pos x="671" y="3266"/>
                </a:cxn>
                <a:cxn ang="0">
                  <a:pos x="692" y="3156"/>
                </a:cxn>
                <a:cxn ang="0">
                  <a:pos x="692" y="3156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  <p:grpSp>
        <p:nvGrpSpPr>
          <p:cNvPr id="7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8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6186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/>
                <a:ahLst/>
                <a:cxnLst>
                  <a:cxn ang="0">
                    <a:pos x="123" y="9"/>
                  </a:cxn>
                  <a:cxn ang="0">
                    <a:pos x="131" y="342"/>
                  </a:cxn>
                  <a:cxn ang="0">
                    <a:pos x="0" y="806"/>
                  </a:cxn>
                  <a:cxn ang="0">
                    <a:pos x="79" y="789"/>
                  </a:cxn>
                  <a:cxn ang="0">
                    <a:pos x="218" y="376"/>
                  </a:cxn>
                  <a:cxn ang="0">
                    <a:pos x="245" y="0"/>
                  </a:cxn>
                  <a:cxn ang="0">
                    <a:pos x="123" y="9"/>
                  </a:cxn>
                  <a:cxn ang="0">
                    <a:pos x="123" y="9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ru-RU"/>
              </a:p>
            </p:txBody>
          </p:sp>
          <p:grpSp>
            <p:nvGrpSpPr>
              <p:cNvPr id="9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6188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298" y="184"/>
                    </a:cxn>
                    <a:cxn ang="0">
                      <a:pos x="500" y="349"/>
                    </a:cxn>
                    <a:cxn ang="0">
                      <a:pos x="604" y="140"/>
                    </a:cxn>
                    <a:cxn ang="0">
                      <a:pos x="359" y="9"/>
                    </a:cxn>
                    <a:cxn ang="0">
                      <a:pos x="464" y="184"/>
                    </a:cxn>
                    <a:cxn ang="0">
                      <a:pos x="131" y="17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89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52" y="328"/>
                  <a:ext cx="269" cy="438"/>
                </a:xfrm>
                <a:custGeom>
                  <a:avLst/>
                  <a:gdLst/>
                  <a:ahLst/>
                  <a:cxnLst>
                    <a:cxn ang="0">
                      <a:pos x="741" y="129"/>
                    </a:cxn>
                    <a:cxn ang="0">
                      <a:pos x="485" y="352"/>
                    </a:cxn>
                    <a:cxn ang="0">
                      <a:pos x="163" y="762"/>
                    </a:cxn>
                    <a:cxn ang="0">
                      <a:pos x="0" y="1101"/>
                    </a:cxn>
                    <a:cxn ang="0">
                      <a:pos x="59" y="1230"/>
                    </a:cxn>
                    <a:cxn ang="0">
                      <a:pos x="262" y="1201"/>
                    </a:cxn>
                    <a:cxn ang="0">
                      <a:pos x="578" y="914"/>
                    </a:cxn>
                    <a:cxn ang="0">
                      <a:pos x="876" y="534"/>
                    </a:cxn>
                    <a:cxn ang="0">
                      <a:pos x="1034" y="270"/>
                    </a:cxn>
                    <a:cxn ang="0">
                      <a:pos x="1064" y="84"/>
                    </a:cxn>
                    <a:cxn ang="0">
                      <a:pos x="977" y="0"/>
                    </a:cxn>
                    <a:cxn ang="0">
                      <a:pos x="836" y="65"/>
                    </a:cxn>
                    <a:cxn ang="0">
                      <a:pos x="969" y="107"/>
                    </a:cxn>
                    <a:cxn ang="0">
                      <a:pos x="876" y="352"/>
                    </a:cxn>
                    <a:cxn ang="0">
                      <a:pos x="690" y="656"/>
                    </a:cxn>
                    <a:cxn ang="0">
                      <a:pos x="350" y="1008"/>
                    </a:cxn>
                    <a:cxn ang="0">
                      <a:pos x="116" y="1114"/>
                    </a:cxn>
                    <a:cxn ang="0">
                      <a:pos x="135" y="943"/>
                    </a:cxn>
                    <a:cxn ang="0">
                      <a:pos x="437" y="504"/>
                    </a:cxn>
                    <a:cxn ang="0">
                      <a:pos x="831" y="118"/>
                    </a:cxn>
                    <a:cxn ang="0">
                      <a:pos x="741" y="129"/>
                    </a:cxn>
                    <a:cxn ang="0">
                      <a:pos x="741" y="129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90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62" y="178"/>
                  <a:ext cx="505" cy="898"/>
                </a:xfrm>
                <a:custGeom>
                  <a:avLst/>
                  <a:gdLst/>
                  <a:ahLst/>
                  <a:cxnLst>
                    <a:cxn ang="0">
                      <a:pos x="1941" y="0"/>
                    </a:cxn>
                    <a:cxn ang="0">
                      <a:pos x="0" y="2521"/>
                    </a:cxn>
                    <a:cxn ang="0">
                      <a:pos x="192" y="2450"/>
                    </a:cxn>
                    <a:cxn ang="0">
                      <a:pos x="2002" y="61"/>
                    </a:cxn>
                    <a:cxn ang="0">
                      <a:pos x="1941" y="0"/>
                    </a:cxn>
                    <a:cxn ang="0">
                      <a:pos x="1941" y="0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91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/>
                  <a:ahLst/>
                  <a:cxnLst>
                    <a:cxn ang="0">
                      <a:pos x="95" y="2844"/>
                    </a:cxn>
                    <a:cxn ang="0">
                      <a:pos x="394" y="2834"/>
                    </a:cxn>
                    <a:cxn ang="0">
                      <a:pos x="821" y="3009"/>
                    </a:cxn>
                    <a:cxn ang="0">
                      <a:pos x="681" y="2817"/>
                    </a:cxn>
                    <a:cxn ang="0">
                      <a:pos x="367" y="2703"/>
                    </a:cxn>
                    <a:cxn ang="0">
                      <a:pos x="637" y="2720"/>
                    </a:cxn>
                    <a:cxn ang="0">
                      <a:pos x="979" y="2870"/>
                    </a:cxn>
                    <a:cxn ang="0">
                      <a:pos x="2859" y="420"/>
                    </a:cxn>
                    <a:cxn ang="0">
                      <a:pos x="2578" y="148"/>
                    </a:cxn>
                    <a:cxn ang="0">
                      <a:pos x="2308" y="0"/>
                    </a:cxn>
                    <a:cxn ang="0">
                      <a:pos x="2692" y="78"/>
                    </a:cxn>
                    <a:cxn ang="0">
                      <a:pos x="3007" y="428"/>
                    </a:cxn>
                    <a:cxn ang="0">
                      <a:pos x="831" y="3273"/>
                    </a:cxn>
                    <a:cxn ang="0">
                      <a:pos x="481" y="3412"/>
                    </a:cxn>
                    <a:cxn ang="0">
                      <a:pos x="105" y="3771"/>
                    </a:cxn>
                    <a:cxn ang="0">
                      <a:pos x="0" y="3667"/>
                    </a:cxn>
                    <a:cxn ang="0">
                      <a:pos x="131" y="3631"/>
                    </a:cxn>
                    <a:cxn ang="0">
                      <a:pos x="376" y="3385"/>
                    </a:cxn>
                    <a:cxn ang="0">
                      <a:pos x="165" y="3273"/>
                    </a:cxn>
                    <a:cxn ang="0">
                      <a:pos x="165" y="3176"/>
                    </a:cxn>
                    <a:cxn ang="0">
                      <a:pos x="411" y="3298"/>
                    </a:cxn>
                    <a:cxn ang="0">
                      <a:pos x="411" y="3186"/>
                    </a:cxn>
                    <a:cxn ang="0">
                      <a:pos x="603" y="3220"/>
                    </a:cxn>
                    <a:cxn ang="0">
                      <a:pos x="428" y="3079"/>
                    </a:cxn>
                    <a:cxn ang="0">
                      <a:pos x="629" y="3062"/>
                    </a:cxn>
                    <a:cxn ang="0">
                      <a:pos x="95" y="2844"/>
                    </a:cxn>
                    <a:cxn ang="0">
                      <a:pos x="95" y="2844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92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301" y="893"/>
                  <a:ext cx="169" cy="122"/>
                </a:xfrm>
                <a:custGeom>
                  <a:avLst/>
                  <a:gdLst/>
                  <a:ahLst/>
                  <a:cxnLst>
                    <a:cxn ang="0">
                      <a:pos x="0" y="80"/>
                    </a:cxn>
                    <a:cxn ang="0">
                      <a:pos x="255" y="106"/>
                    </a:cxn>
                    <a:cxn ang="0">
                      <a:pos x="639" y="342"/>
                    </a:cxn>
                    <a:cxn ang="0">
                      <a:pos x="673" y="289"/>
                    </a:cxn>
                    <a:cxn ang="0">
                      <a:pos x="447" y="114"/>
                    </a:cxn>
                    <a:cxn ang="0">
                      <a:pos x="26" y="0"/>
                    </a:cxn>
                    <a:cxn ang="0">
                      <a:pos x="0" y="80"/>
                    </a:cxn>
                    <a:cxn ang="0">
                      <a:pos x="0" y="80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93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2"/>
                  <a:ext cx="181" cy="144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40" y="148"/>
                    </a:cxn>
                    <a:cxn ang="0">
                      <a:pos x="638" y="403"/>
                    </a:cxn>
                    <a:cxn ang="0">
                      <a:pos x="716" y="296"/>
                    </a:cxn>
                    <a:cxn ang="0">
                      <a:pos x="420" y="114"/>
                    </a:cxn>
                    <a:cxn ang="0">
                      <a:pos x="70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94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/>
                  <a:ahLst/>
                  <a:cxnLst>
                    <a:cxn ang="0">
                      <a:pos x="0" y="78"/>
                    </a:cxn>
                    <a:cxn ang="0">
                      <a:pos x="316" y="139"/>
                    </a:cxn>
                    <a:cxn ang="0">
                      <a:pos x="649" y="411"/>
                    </a:cxn>
                    <a:cxn ang="0">
                      <a:pos x="717" y="314"/>
                    </a:cxn>
                    <a:cxn ang="0">
                      <a:pos x="394" y="87"/>
                    </a:cxn>
                    <a:cxn ang="0">
                      <a:pos x="54" y="0"/>
                    </a:cxn>
                    <a:cxn ang="0">
                      <a:pos x="0" y="78"/>
                    </a:cxn>
                    <a:cxn ang="0">
                      <a:pos x="0" y="78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  <p:sp>
              <p:nvSpPr>
                <p:cNvPr id="6195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51" y="138"/>
                  <a:ext cx="179" cy="138"/>
                </a:xfrm>
                <a:custGeom>
                  <a:avLst/>
                  <a:gdLst/>
                  <a:ahLst/>
                  <a:cxnLst>
                    <a:cxn ang="0">
                      <a:pos x="0" y="88"/>
                    </a:cxn>
                    <a:cxn ang="0">
                      <a:pos x="272" y="131"/>
                    </a:cxn>
                    <a:cxn ang="0">
                      <a:pos x="665" y="386"/>
                    </a:cxn>
                    <a:cxn ang="0">
                      <a:pos x="709" y="308"/>
                    </a:cxn>
                    <a:cxn ang="0">
                      <a:pos x="306" y="53"/>
                    </a:cxn>
                    <a:cxn ang="0">
                      <a:pos x="43" y="0"/>
                    </a:cxn>
                    <a:cxn ang="0">
                      <a:pos x="0" y="88"/>
                    </a:cxn>
                    <a:cxn ang="0">
                      <a:pos x="0" y="88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ru-RU"/>
                </a:p>
              </p:txBody>
            </p:sp>
          </p:grpSp>
        </p:grpSp>
        <p:sp>
          <p:nvSpPr>
            <p:cNvPr id="6196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ru-RU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23.01.2020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8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4" descr="1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3438" y="714356"/>
            <a:ext cx="4382990" cy="5524026"/>
          </a:xfrm>
          <a:prstGeom prst="rect">
            <a:avLst/>
          </a:prstGeom>
          <a:noFill/>
          <a:ln>
            <a:solidFill>
              <a:schemeClr val="tx2">
                <a:lumMod val="75000"/>
                <a:lumOff val="25000"/>
              </a:schemeClr>
            </a:solidFill>
          </a:ln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-900608" y="404664"/>
            <a:ext cx="6870700" cy="1131912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  МБОУ  </a:t>
            </a:r>
            <a:r>
              <a:rPr lang="ru-RU" sz="3600" b="1" i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г.Ростова</a:t>
            </a:r>
            <a:r>
              <a:rPr lang="ru-RU" sz="3600" b="1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-на-Дону «</a:t>
            </a:r>
            <a:r>
              <a:rPr lang="ru-RU" sz="3600" b="1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Школа №81»</a:t>
            </a:r>
            <a:endParaRPr lang="ru-RU" sz="3600" dirty="0">
              <a:solidFill>
                <a:srgbClr val="FF0000"/>
              </a:solidFill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79512" y="2420888"/>
            <a:ext cx="4536504" cy="3657600"/>
          </a:xfrm>
        </p:spPr>
        <p:txBody>
          <a:bodyPr/>
          <a:lstStyle/>
          <a:p>
            <a:pPr marL="0" algn="ctr">
              <a:spcBef>
                <a:spcPts val="0"/>
              </a:spcBef>
              <a:buNone/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Адрес: 344111, проспект 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buNone/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40-летия Победы, 73</a:t>
            </a:r>
          </a:p>
          <a:p>
            <a:pPr marL="0" algn="ctr">
              <a:spcBef>
                <a:spcPts val="0"/>
              </a:spcBef>
              <a:buNone/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Телефоны:</a:t>
            </a:r>
          </a:p>
          <a:p>
            <a:pPr marL="0" algn="ctr">
              <a:spcBef>
                <a:spcPts val="0"/>
              </a:spcBef>
              <a:buNone/>
              <a:defRPr/>
            </a:pP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257-29-03, 257-58-77</a:t>
            </a:r>
          </a:p>
          <a:p>
            <a:pPr marL="0" algn="ctr">
              <a:spcBef>
                <a:spcPts val="0"/>
              </a:spcBef>
              <a:buNone/>
              <a:defRPr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Сайт: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htt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р:/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/</a:t>
            </a:r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sch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81</a:t>
            </a:r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rnd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en-US" b="1" i="1" u="sng" dirty="0" err="1" smtClean="0">
                <a:latin typeface="Times New Roman" pitchFamily="18" charset="0"/>
                <a:cs typeface="Times New Roman" pitchFamily="18" charset="0"/>
              </a:rPr>
              <a:t>ru</a:t>
            </a:r>
            <a:endParaRPr lang="ru-RU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pPr marL="0" algn="ctr">
              <a:spcBef>
                <a:spcPts val="0"/>
              </a:spcBef>
              <a:buNone/>
              <a:defRPr/>
            </a:pP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Е-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mail</a:t>
            </a:r>
            <a:r>
              <a:rPr lang="ru-RU" b="1" i="1" u="sng" dirty="0" smtClean="0"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b="1" i="1" u="sng" dirty="0" smtClean="0">
                <a:latin typeface="Times New Roman" pitchFamily="18" charset="0"/>
                <a:cs typeface="Times New Roman" pitchFamily="18" charset="0"/>
              </a:rPr>
              <a:t>sch81r@bk</a:t>
            </a:r>
            <a:endParaRPr lang="ru-RU" b="1" i="1" u="sng" dirty="0" smtClean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8100392" cy="718864"/>
          </a:xfrm>
        </p:spPr>
        <p:txBody>
          <a:bodyPr/>
          <a:lstStyle/>
          <a:p>
            <a:r>
              <a:rPr lang="ru-RU" sz="2800" b="1" dirty="0" smtClean="0">
                <a:solidFill>
                  <a:srgbClr val="0070C0"/>
                </a:solidFill>
              </a:rPr>
              <a:t>Микрорайон МБОУ «Школа №81»</a:t>
            </a:r>
            <a:endParaRPr lang="ru-RU" sz="2800" b="1" dirty="0">
              <a:solidFill>
                <a:srgbClr val="0070C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620688"/>
            <a:ext cx="9429784" cy="573727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Пр. 40-летия Победы: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67 – 79, 75и,77а </a:t>
            </a:r>
            <a:r>
              <a:rPr lang="ru-RU" sz="2200" dirty="0" smtClean="0">
                <a:solidFill>
                  <a:schemeClr val="tx2"/>
                </a:solidFill>
              </a:rPr>
              <a:t>(нечётная сторона с дробями и литерами)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264 – 300 </a:t>
            </a:r>
            <a:r>
              <a:rPr lang="ru-RU" sz="2200" dirty="0" smtClean="0">
                <a:solidFill>
                  <a:schemeClr val="tx2"/>
                </a:solidFill>
              </a:rPr>
              <a:t>(чётная сторона с дробями и литерами)</a:t>
            </a:r>
          </a:p>
          <a:p>
            <a:pPr>
              <a:spcBef>
                <a:spcPts val="0"/>
              </a:spcBef>
              <a:buNone/>
            </a:pPr>
            <a:endParaRPr lang="ru-RU" sz="800" dirty="0" smtClean="0"/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Ул. Пахотная: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135 – 191 </a:t>
            </a:r>
            <a:r>
              <a:rPr lang="ru-RU" sz="2400" dirty="0" smtClean="0">
                <a:solidFill>
                  <a:srgbClr val="FF0000"/>
                </a:solidFill>
              </a:rPr>
              <a:t>(нечётная сторона с дробями и литерами), 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186 – 236 </a:t>
            </a:r>
            <a:r>
              <a:rPr lang="ru-RU" sz="2400" dirty="0" smtClean="0">
                <a:solidFill>
                  <a:srgbClr val="FF0000"/>
                </a:solidFill>
              </a:rPr>
              <a:t>(чётная сторона с дробями и литерами)</a:t>
            </a:r>
          </a:p>
          <a:p>
            <a:pPr>
              <a:spcBef>
                <a:spcPts val="0"/>
              </a:spcBef>
              <a:buNone/>
            </a:pPr>
            <a:endParaRPr lang="ru-RU" sz="800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Ул. </a:t>
            </a:r>
            <a:r>
              <a:rPr lang="ru-RU" sz="2400" b="1" dirty="0" err="1" smtClean="0"/>
              <a:t>Новостроевская</a:t>
            </a:r>
            <a:r>
              <a:rPr lang="ru-RU" sz="2400" b="1" dirty="0" smtClean="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221 – 245</a:t>
            </a:r>
            <a:r>
              <a:rPr lang="ru-RU" sz="2400" dirty="0" smtClean="0"/>
              <a:t> </a:t>
            </a:r>
            <a:r>
              <a:rPr lang="ru-RU" sz="2400" dirty="0" smtClean="0">
                <a:solidFill>
                  <a:schemeClr val="tx2"/>
                </a:solidFill>
              </a:rPr>
              <a:t>(нечётная сторона с дробями и литерами)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232 – 248 </a:t>
            </a:r>
            <a:r>
              <a:rPr lang="ru-RU" sz="2400" dirty="0" smtClean="0">
                <a:solidFill>
                  <a:schemeClr val="tx2"/>
                </a:solidFill>
              </a:rPr>
              <a:t>(чётная сторона с дробями и литерами)</a:t>
            </a:r>
            <a:endParaRPr lang="ru-RU" sz="800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None/>
            </a:pPr>
            <a:endParaRPr lang="ru-RU" sz="800" dirty="0" smtClean="0"/>
          </a:p>
          <a:p>
            <a:pPr>
              <a:spcBef>
                <a:spcPts val="0"/>
              </a:spcBef>
              <a:buNone/>
            </a:pPr>
            <a:r>
              <a:rPr lang="ru-RU" sz="2400" b="1" dirty="0" err="1" smtClean="0">
                <a:solidFill>
                  <a:schemeClr val="accent2"/>
                </a:solidFill>
              </a:rPr>
              <a:t>Пер.Днепродзержинский</a:t>
            </a:r>
            <a:r>
              <a:rPr lang="ru-RU" sz="2400" b="1" dirty="0" smtClean="0">
                <a:solidFill>
                  <a:srgbClr val="FF0000"/>
                </a:solidFill>
              </a:rPr>
              <a:t> </a:t>
            </a:r>
            <a:r>
              <a:rPr lang="ru-RU" sz="2200" b="1" dirty="0" smtClean="0">
                <a:solidFill>
                  <a:srgbClr val="FF0000"/>
                </a:solidFill>
              </a:rPr>
              <a:t>(</a:t>
            </a:r>
            <a:r>
              <a:rPr lang="ru-RU" sz="2400" dirty="0" smtClean="0">
                <a:solidFill>
                  <a:srgbClr val="FF0000"/>
                </a:solidFill>
              </a:rPr>
              <a:t>четная сторона с №2 до 110</a:t>
            </a:r>
            <a:r>
              <a:rPr lang="ru-RU" sz="2200" b="1" dirty="0" smtClean="0">
                <a:solidFill>
                  <a:srgbClr val="FF0000"/>
                </a:solidFill>
              </a:rPr>
              <a:t>)</a:t>
            </a:r>
          </a:p>
          <a:p>
            <a:pPr>
              <a:spcBef>
                <a:spcPts val="0"/>
              </a:spcBef>
              <a:buNone/>
            </a:pPr>
            <a:endParaRPr lang="ru-RU" sz="800" b="1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2400" b="1" dirty="0" err="1" smtClean="0"/>
              <a:t>Пер.Кузнецкостроевский</a:t>
            </a:r>
            <a:r>
              <a:rPr lang="ru-RU" sz="2200" b="1" dirty="0" smtClean="0"/>
              <a:t> </a:t>
            </a:r>
            <a:r>
              <a:rPr lang="ru-RU" sz="2200" b="1" dirty="0" smtClean="0">
                <a:solidFill>
                  <a:schemeClr val="tx2"/>
                </a:solidFill>
              </a:rPr>
              <a:t>(</a:t>
            </a:r>
            <a:r>
              <a:rPr lang="ru-RU" sz="2400" dirty="0" smtClean="0">
                <a:solidFill>
                  <a:schemeClr val="tx2"/>
                </a:solidFill>
              </a:rPr>
              <a:t>полностью</a:t>
            </a:r>
            <a:r>
              <a:rPr lang="ru-RU" sz="2200" b="1" dirty="0" smtClean="0">
                <a:solidFill>
                  <a:schemeClr val="tx2"/>
                </a:solidFill>
              </a:rPr>
              <a:t>)</a:t>
            </a:r>
          </a:p>
          <a:p>
            <a:pPr>
              <a:spcBef>
                <a:spcPts val="0"/>
              </a:spcBef>
              <a:buNone/>
            </a:pPr>
            <a:endParaRPr lang="ru-RU" sz="800" b="1" dirty="0" smtClean="0"/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Пер.Красных Партизан </a:t>
            </a:r>
            <a:r>
              <a:rPr lang="ru-RU" sz="2000" b="1" dirty="0" smtClean="0">
                <a:solidFill>
                  <a:srgbClr val="FF0000"/>
                </a:solidFill>
              </a:rPr>
              <a:t>(</a:t>
            </a:r>
            <a:r>
              <a:rPr lang="ru-RU" sz="2400" dirty="0" smtClean="0">
                <a:solidFill>
                  <a:srgbClr val="FF0000"/>
                </a:solidFill>
              </a:rPr>
              <a:t>нечетная сторона с №1 с дробями и                             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>                                                                  литерами</a:t>
            </a:r>
            <a:r>
              <a:rPr lang="ru-RU" sz="2000" b="1" dirty="0" smtClean="0">
                <a:solidFill>
                  <a:srgbClr val="FF0000"/>
                </a:solidFill>
              </a:rPr>
              <a:t>) </a:t>
            </a:r>
            <a:r>
              <a:rPr lang="ru-RU" sz="2200" dirty="0" smtClean="0">
                <a:solidFill>
                  <a:srgbClr val="FF0000"/>
                </a:solidFill>
              </a:rPr>
              <a:t>  </a:t>
            </a:r>
            <a:r>
              <a:rPr lang="ru-RU" sz="2200" dirty="0" smtClean="0"/>
              <a:t> </a:t>
            </a:r>
          </a:p>
          <a:p>
            <a:pPr>
              <a:spcBef>
                <a:spcPts val="0"/>
              </a:spcBef>
              <a:buNone/>
            </a:pPr>
            <a:r>
              <a:rPr lang="ru-RU" sz="2400" dirty="0" smtClean="0">
                <a:solidFill>
                  <a:srgbClr val="FF0000"/>
                </a:solidFill>
              </a:rPr>
              <a:t/>
            </a:r>
            <a:br>
              <a:rPr lang="ru-RU" sz="2400" dirty="0" smtClean="0">
                <a:solidFill>
                  <a:srgbClr val="FF0000"/>
                </a:solidFill>
              </a:rPr>
            </a:br>
            <a:endParaRPr lang="ru-RU" sz="2400" dirty="0" smtClean="0">
              <a:solidFill>
                <a:srgbClr val="FF000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52400"/>
            <a:ext cx="8929718" cy="633394"/>
          </a:xfrm>
        </p:spPr>
        <p:txBody>
          <a:bodyPr/>
          <a:lstStyle/>
          <a:p>
            <a:pPr algn="l"/>
            <a:r>
              <a:rPr lang="ru-RU" sz="4000" b="1" dirty="0" smtClean="0">
                <a:solidFill>
                  <a:srgbClr val="0070C0"/>
                </a:solidFill>
              </a:rPr>
              <a:t>Микрорайон МБОУ «Школа №81»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2844" y="785794"/>
            <a:ext cx="8715436" cy="5357850"/>
          </a:xfrm>
        </p:spPr>
        <p:txBody>
          <a:bodyPr/>
          <a:lstStyle/>
          <a:p>
            <a:pPr>
              <a:spcBef>
                <a:spcPts val="0"/>
              </a:spcBef>
              <a:buNone/>
            </a:pPr>
            <a:r>
              <a:rPr lang="ru-RU" sz="2400" b="1" dirty="0" err="1" smtClean="0"/>
              <a:t>Пер.Таллинский</a:t>
            </a:r>
            <a:r>
              <a:rPr lang="ru-RU" sz="2400" b="1" dirty="0" smtClean="0"/>
              <a:t> </a:t>
            </a:r>
            <a:r>
              <a:rPr lang="ru-RU" sz="2400" b="1" dirty="0" smtClean="0">
                <a:solidFill>
                  <a:schemeClr val="tx2"/>
                </a:solidFill>
              </a:rPr>
              <a:t>(</a:t>
            </a:r>
            <a:r>
              <a:rPr lang="ru-RU" sz="2400" dirty="0" smtClean="0">
                <a:solidFill>
                  <a:schemeClr val="tx2"/>
                </a:solidFill>
              </a:rPr>
              <a:t>полностью)</a:t>
            </a:r>
          </a:p>
          <a:p>
            <a:pPr>
              <a:spcBef>
                <a:spcPts val="0"/>
              </a:spcBef>
              <a:buNone/>
            </a:pPr>
            <a:endParaRPr lang="ru-RU" sz="800" dirty="0" smtClean="0"/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Ул.Герцена</a:t>
            </a:r>
            <a:endParaRPr lang="ru-RU" sz="800" b="1" dirty="0" smtClean="0"/>
          </a:p>
          <a:p>
            <a:pPr marL="72000">
              <a:spcBef>
                <a:spcPts val="0"/>
              </a:spcBef>
              <a:buNone/>
            </a:pPr>
            <a:r>
              <a:rPr lang="ru-RU" sz="2400" b="1" dirty="0" smtClean="0"/>
              <a:t>№ 221 – 283 </a:t>
            </a:r>
            <a:r>
              <a:rPr lang="ru-RU" sz="2400" dirty="0" smtClean="0">
                <a:solidFill>
                  <a:schemeClr val="tx2"/>
                </a:solidFill>
              </a:rPr>
              <a:t>(нечётная сторона с дробями и литерами)</a:t>
            </a:r>
            <a:endParaRPr lang="ru-RU" sz="2400" b="1" dirty="0" smtClean="0">
              <a:solidFill>
                <a:schemeClr val="tx2"/>
              </a:solidFill>
            </a:endParaRPr>
          </a:p>
          <a:p>
            <a:pPr>
              <a:buNone/>
            </a:pPr>
            <a:endParaRPr lang="ru-RU" sz="800" b="1" dirty="0" smtClean="0">
              <a:solidFill>
                <a:srgbClr val="FF0000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Пер.Одоевского: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1 – 23 </a:t>
            </a:r>
            <a:r>
              <a:rPr lang="ru-RU" sz="2400" dirty="0" smtClean="0">
                <a:solidFill>
                  <a:schemeClr val="tx2"/>
                </a:solidFill>
              </a:rPr>
              <a:t>(нечётная сторона с дробями и литерами)</a:t>
            </a:r>
            <a:endParaRPr lang="ru-RU" sz="2400" b="1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2 – 18 </a:t>
            </a:r>
            <a:r>
              <a:rPr lang="ru-RU" sz="2000" dirty="0" smtClean="0">
                <a:solidFill>
                  <a:schemeClr val="tx2"/>
                </a:solidFill>
              </a:rPr>
              <a:t>(</a:t>
            </a:r>
            <a:r>
              <a:rPr lang="ru-RU" sz="2400" dirty="0" smtClean="0">
                <a:solidFill>
                  <a:schemeClr val="tx2"/>
                </a:solidFill>
              </a:rPr>
              <a:t>чётная сторона с дробями и литерами)</a:t>
            </a:r>
          </a:p>
          <a:p>
            <a:pPr>
              <a:spcBef>
                <a:spcPts val="0"/>
              </a:spcBef>
              <a:buNone/>
            </a:pPr>
            <a:endParaRPr lang="ru-RU" sz="2000" dirty="0" smtClean="0"/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Ул.Кржижановского</a:t>
            </a: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239 – 309 </a:t>
            </a:r>
            <a:r>
              <a:rPr lang="ru-RU" sz="2400" dirty="0" smtClean="0">
                <a:solidFill>
                  <a:schemeClr val="tx2"/>
                </a:solidFill>
              </a:rPr>
              <a:t>(нечётная сторона с дробями и литерами)</a:t>
            </a:r>
            <a:endParaRPr lang="ru-RU" sz="2400" b="1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№ 262 – 292 </a:t>
            </a:r>
            <a:r>
              <a:rPr lang="ru-RU" sz="2400" dirty="0" smtClean="0">
                <a:solidFill>
                  <a:schemeClr val="tx2"/>
                </a:solidFill>
              </a:rPr>
              <a:t>(чётная сторона)</a:t>
            </a:r>
            <a:r>
              <a:rPr lang="ru-RU" sz="2400" b="1" dirty="0" smtClean="0">
                <a:solidFill>
                  <a:schemeClr val="tx2"/>
                </a:solidFill>
              </a:rPr>
              <a:t> </a:t>
            </a:r>
          </a:p>
          <a:p>
            <a:pPr>
              <a:spcBef>
                <a:spcPts val="0"/>
              </a:spcBef>
              <a:buNone/>
            </a:pPr>
            <a:endParaRPr lang="ru-RU" sz="2000" b="1" dirty="0" smtClean="0"/>
          </a:p>
          <a:p>
            <a:pPr>
              <a:spcBef>
                <a:spcPts val="0"/>
              </a:spcBef>
              <a:buNone/>
            </a:pPr>
            <a:r>
              <a:rPr lang="ru-RU" sz="2400" b="1" dirty="0" smtClean="0"/>
              <a:t>Пер.Багаевский </a:t>
            </a:r>
            <a:r>
              <a:rPr lang="ru-RU" sz="2400" b="1" dirty="0" smtClean="0">
                <a:solidFill>
                  <a:schemeClr val="tx2"/>
                </a:solidFill>
              </a:rPr>
              <a:t>(</a:t>
            </a:r>
            <a:r>
              <a:rPr lang="ru-RU" sz="2400" dirty="0" smtClean="0">
                <a:solidFill>
                  <a:schemeClr val="tx2"/>
                </a:solidFill>
              </a:rPr>
              <a:t>полностью)</a:t>
            </a:r>
          </a:p>
          <a:p>
            <a:pPr>
              <a:spcBef>
                <a:spcPts val="0"/>
              </a:spcBef>
              <a:buNone/>
            </a:pPr>
            <a:endParaRPr lang="ru-RU" sz="20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152400"/>
            <a:ext cx="8001056" cy="847708"/>
          </a:xfrm>
        </p:spPr>
        <p:txBody>
          <a:bodyPr/>
          <a:lstStyle/>
          <a:p>
            <a:r>
              <a:rPr lang="ru-RU" dirty="0" smtClean="0"/>
              <a:t>Прием документов в 1 класс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ru-RU" b="1" dirty="0">
                <a:latin typeface="Times New Roman" panose="02020603050405020304" pitchFamily="18" charset="0"/>
              </a:rPr>
              <a:t>в период с </a:t>
            </a:r>
            <a:r>
              <a:rPr lang="ru-RU" b="1" dirty="0" smtClean="0">
                <a:latin typeface="Times New Roman" panose="02020603050405020304" pitchFamily="18" charset="0"/>
              </a:rPr>
              <a:t>01.02.2020 </a:t>
            </a:r>
            <a:r>
              <a:rPr lang="ru-RU" b="1" dirty="0">
                <a:latin typeface="Times New Roman" panose="02020603050405020304" pitchFamily="18" charset="0"/>
              </a:rPr>
              <a:t>по </a:t>
            </a:r>
            <a:r>
              <a:rPr lang="ru-RU" b="1" dirty="0" smtClean="0">
                <a:latin typeface="Times New Roman" panose="02020603050405020304" pitchFamily="18" charset="0"/>
              </a:rPr>
              <a:t>30.05.2020</a:t>
            </a:r>
            <a:r>
              <a:rPr lang="ru-RU" dirty="0" smtClean="0">
                <a:latin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endParaRPr lang="ru-RU" dirty="0">
              <a:latin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</a:rPr>
              <a:t>четверг   с 18.15 </a:t>
            </a:r>
            <a:r>
              <a:rPr lang="ru-RU" dirty="0">
                <a:latin typeface="Times New Roman" panose="02020603050405020304" pitchFamily="18" charset="0"/>
              </a:rPr>
              <a:t>до </a:t>
            </a:r>
            <a:r>
              <a:rPr lang="ru-RU" dirty="0" smtClean="0">
                <a:latin typeface="Times New Roman" panose="02020603050405020304" pitchFamily="18" charset="0"/>
              </a:rPr>
              <a:t>19.30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n w="11430"/>
                <a:solidFill>
                  <a:srgbClr val="7030A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Документы при записи в школу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1714488"/>
            <a:ext cx="8462744" cy="4357718"/>
          </a:xfrm>
        </p:spPr>
        <p:txBody>
          <a:bodyPr/>
          <a:lstStyle/>
          <a:p>
            <a:pPr lvl="0">
              <a:buFont typeface="Arial" pitchFamily="34" charset="0"/>
              <a:buChar char="•"/>
            </a:pPr>
            <a:r>
              <a:rPr lang="ru-RU" b="1" dirty="0" smtClean="0">
                <a:solidFill>
                  <a:srgbClr val="FF0000"/>
                </a:solidFill>
              </a:rPr>
              <a:t>электронное заявление</a:t>
            </a:r>
            <a:r>
              <a:rPr lang="ru-RU" sz="2400" dirty="0" smtClean="0">
                <a:solidFill>
                  <a:srgbClr val="FF0000"/>
                </a:solidFill>
              </a:rPr>
              <a:t>;</a:t>
            </a:r>
          </a:p>
          <a:p>
            <a:pPr lvl="0"/>
            <a:r>
              <a:rPr lang="en-US" sz="2400" u="sng" dirty="0">
                <a:solidFill>
                  <a:srgbClr val="000000"/>
                </a:solidFill>
              </a:rPr>
              <a:t>c</a:t>
            </a:r>
            <a:r>
              <a:rPr lang="ru-RU" sz="2400" u="sng" dirty="0">
                <a:solidFill>
                  <a:srgbClr val="000000"/>
                </a:solidFill>
              </a:rPr>
              <a:t>правка с места регистрации ребенка</a:t>
            </a:r>
            <a:r>
              <a:rPr lang="ru-RU" sz="2400" dirty="0" smtClean="0">
                <a:solidFill>
                  <a:srgbClr val="000000"/>
                </a:solidFill>
              </a:rPr>
              <a:t>;</a:t>
            </a:r>
            <a:endParaRPr lang="ru-RU" sz="2400" dirty="0" smtClean="0">
              <a:solidFill>
                <a:srgbClr val="FF0000"/>
              </a:solidFill>
            </a:endParaRPr>
          </a:p>
          <a:p>
            <a:pPr lvl="0">
              <a:buFont typeface="Arial" pitchFamily="34" charset="0"/>
              <a:buChar char="•"/>
            </a:pPr>
            <a:r>
              <a:rPr lang="ru-RU" sz="2400" dirty="0" smtClean="0"/>
              <a:t>заявление (заполняется при приёме документов);</a:t>
            </a:r>
          </a:p>
          <a:p>
            <a:r>
              <a:rPr lang="ru-RU" sz="2400" dirty="0" smtClean="0"/>
              <a:t>копия свидетельства о рождении ребенка;</a:t>
            </a:r>
            <a:endParaRPr lang="en-US" sz="2400" dirty="0" smtClean="0"/>
          </a:p>
          <a:p>
            <a:r>
              <a:rPr lang="ru-RU" sz="2400" dirty="0" smtClean="0"/>
              <a:t>копия страниц паспорта родителей (законных представителей);</a:t>
            </a:r>
            <a:endParaRPr lang="en-US" sz="2400" dirty="0" smtClean="0"/>
          </a:p>
          <a:p>
            <a:r>
              <a:rPr lang="ru-RU" sz="2400" dirty="0" smtClean="0"/>
              <a:t>копии медицинского полиса, СНИЛС;</a:t>
            </a:r>
          </a:p>
          <a:p>
            <a:r>
              <a:rPr lang="ru-RU" sz="2400" dirty="0" smtClean="0"/>
              <a:t>цветное фото 3х4</a:t>
            </a:r>
          </a:p>
          <a:p>
            <a:pPr lvl="0"/>
            <a:r>
              <a:rPr lang="ru-RU" sz="2400" dirty="0">
                <a:solidFill>
                  <a:srgbClr val="000000"/>
                </a:solidFill>
              </a:rPr>
              <a:t>медицинская карта </a:t>
            </a:r>
            <a:r>
              <a:rPr lang="ru-RU" sz="2400" dirty="0" smtClean="0">
                <a:solidFill>
                  <a:srgbClr val="000000"/>
                </a:solidFill>
              </a:rPr>
              <a:t>ребенка.</a:t>
            </a:r>
            <a:endParaRPr lang="en-US" sz="2400" dirty="0">
              <a:solidFill>
                <a:srgbClr val="000000"/>
              </a:solidFill>
            </a:endParaRPr>
          </a:p>
          <a:p>
            <a:endParaRPr lang="ru-RU" sz="2400" dirty="0" smtClean="0"/>
          </a:p>
          <a:p>
            <a:pPr lvl="0"/>
            <a:endParaRPr lang="ru-RU" dirty="0" smtClean="0"/>
          </a:p>
          <a:p>
            <a:pPr lvl="0">
              <a:buNone/>
            </a:pPr>
            <a:endParaRPr lang="ru-RU" dirty="0" smtClean="0"/>
          </a:p>
          <a:p>
            <a:pPr lvl="0"/>
            <a:endParaRPr lang="ru-RU" dirty="0" smtClean="0"/>
          </a:p>
          <a:p>
            <a:pPr lvl="0"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548680"/>
            <a:ext cx="8316416" cy="1347936"/>
          </a:xfrm>
        </p:spPr>
        <p:txBody>
          <a:bodyPr/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 каким учебным программам обучают в начальной школе ?</a:t>
            </a:r>
            <a:b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</a:br>
            <a:r>
              <a:rPr lang="ru-RU" sz="4000" dirty="0" smtClean="0">
                <a:cs typeface="Arial" pitchFamily="34" charset="0"/>
              </a:rPr>
              <a:t>«Школа России»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cs typeface="Arial" pitchFamily="34" charset="0"/>
            </a:endParaRPr>
          </a:p>
        </p:txBody>
      </p:sp>
      <p:pic>
        <p:nvPicPr>
          <p:cNvPr id="1026" name="Picture 2" descr="C:\Users\1\Desktop\0005-005-Programma-SHkola-Rossi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844824"/>
            <a:ext cx="6408712" cy="48065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0"/>
            <a:ext cx="6870700" cy="1339552"/>
          </a:xfrm>
        </p:spPr>
        <p:txBody>
          <a:bodyPr/>
          <a:lstStyle/>
          <a:p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Особенности школьной жизни первоклассника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214422"/>
            <a:ext cx="9324528" cy="3927962"/>
          </a:xfrm>
        </p:spPr>
        <p:txBody>
          <a:bodyPr/>
          <a:lstStyle/>
          <a:p>
            <a:pPr eaLnBrk="0" hangingPunct="0">
              <a:spcBef>
                <a:spcPts val="0"/>
              </a:spcBef>
            </a:pPr>
            <a:r>
              <a:rPr lang="ru-RU" sz="2800" b="1" dirty="0" smtClean="0">
                <a:ea typeface="Times New Roman" pitchFamily="18" charset="0"/>
                <a:cs typeface="Arial" charset="0"/>
              </a:rPr>
              <a:t>Пятидневная учебная неделя</a:t>
            </a:r>
            <a:r>
              <a:rPr lang="ru-RU" sz="2800" b="1" dirty="0" smtClean="0">
                <a:cs typeface="Arial" charset="0"/>
              </a:rPr>
              <a:t>. </a:t>
            </a:r>
            <a:r>
              <a:rPr lang="ru-RU" sz="2800" b="1" dirty="0" smtClean="0">
                <a:cs typeface="Times New Roman" pitchFamily="18" charset="0"/>
              </a:rPr>
              <a:t> </a:t>
            </a:r>
            <a:endParaRPr lang="ru-RU" sz="2800" b="1" dirty="0" smtClean="0"/>
          </a:p>
          <a:p>
            <a:pPr eaLnBrk="0" hangingPunct="0">
              <a:spcBef>
                <a:spcPts val="0"/>
              </a:spcBef>
            </a:pPr>
            <a:r>
              <a:rPr lang="ru-RU" sz="2800" b="1" dirty="0" err="1" smtClean="0">
                <a:solidFill>
                  <a:srgbClr val="00B050"/>
                </a:solidFill>
                <a:cs typeface="Times New Roman" pitchFamily="18" charset="0"/>
              </a:rPr>
              <a:t>Безотметочное</a:t>
            </a:r>
            <a:r>
              <a:rPr lang="ru-RU" sz="2800" b="1" dirty="0" smtClean="0">
                <a:solidFill>
                  <a:srgbClr val="00B050"/>
                </a:solidFill>
                <a:cs typeface="Times New Roman" pitchFamily="18" charset="0"/>
              </a:rPr>
              <a:t> обучение в первом классе</a:t>
            </a:r>
            <a:r>
              <a:rPr lang="ru-RU" sz="2800" b="1" dirty="0" smtClean="0">
                <a:cs typeface="Times New Roman" pitchFamily="18" charset="0"/>
              </a:rPr>
              <a:t>. </a:t>
            </a:r>
          </a:p>
          <a:p>
            <a:pPr eaLnBrk="0" hangingPunct="0">
              <a:spcBef>
                <a:spcPts val="0"/>
              </a:spcBef>
            </a:pPr>
            <a:r>
              <a:rPr lang="ru-RU" sz="2800" b="1" dirty="0" smtClean="0">
                <a:cs typeface="Arial" charset="0"/>
              </a:rPr>
              <a:t> </a:t>
            </a:r>
            <a:r>
              <a:rPr lang="ru-RU" sz="2800" b="1" dirty="0" smtClean="0">
                <a:cs typeface="Times New Roman" pitchFamily="18" charset="0"/>
              </a:rPr>
              <a:t>Адаптационный период.</a:t>
            </a:r>
            <a:endParaRPr lang="ru-RU" sz="2800" b="1" dirty="0" smtClean="0"/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00642D"/>
                </a:solidFill>
              </a:rPr>
              <a:t>Уроки длятся </a:t>
            </a:r>
            <a:r>
              <a:rPr lang="ru-RU" sz="2800" b="1" dirty="0" smtClean="0">
                <a:solidFill>
                  <a:srgbClr val="CC0066"/>
                </a:solidFill>
              </a:rPr>
              <a:t>35 минут (1 четверть)</a:t>
            </a:r>
            <a:r>
              <a:rPr lang="ru-RU" sz="2800" b="1" dirty="0" smtClean="0">
                <a:solidFill>
                  <a:srgbClr val="00642D"/>
                </a:solidFill>
              </a:rPr>
              <a:t>, в середине каждого урока проводятся физкультурные минутки.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00642D"/>
                </a:solidFill>
              </a:rPr>
              <a:t> </a:t>
            </a:r>
            <a:r>
              <a:rPr lang="ru-RU" sz="2800" b="1" dirty="0" smtClean="0"/>
              <a:t>Первое время в расписании первоклассников всего </a:t>
            </a:r>
            <a:r>
              <a:rPr lang="ru-RU" sz="2800" b="1" dirty="0" smtClean="0">
                <a:solidFill>
                  <a:schemeClr val="tx2">
                    <a:lumMod val="75000"/>
                  </a:schemeClr>
                </a:solidFill>
              </a:rPr>
              <a:t>3 урока</a:t>
            </a:r>
            <a:r>
              <a:rPr lang="ru-RU" sz="2800" b="1" dirty="0" smtClean="0"/>
              <a:t>, чтобы им легче было привыкать к новому виду деятельности - учебной</a:t>
            </a:r>
            <a:r>
              <a:rPr lang="ru-RU" sz="2800" b="1" dirty="0" smtClean="0">
                <a:solidFill>
                  <a:srgbClr val="00642D"/>
                </a:solidFill>
              </a:rPr>
              <a:t>. </a:t>
            </a:r>
          </a:p>
          <a:p>
            <a:pPr>
              <a:spcBef>
                <a:spcPts val="0"/>
              </a:spcBef>
            </a:pPr>
            <a:r>
              <a:rPr lang="ru-RU" sz="2800" b="1" dirty="0" smtClean="0">
                <a:solidFill>
                  <a:srgbClr val="00642D"/>
                </a:solidFill>
              </a:rPr>
              <a:t>Дополнительные каникулы в феврале.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1295400"/>
          </a:xfrm>
        </p:spPr>
        <p:txBody>
          <a:bodyPr/>
          <a:lstStyle/>
          <a:p>
            <a:r>
              <a:rPr lang="ru-RU" sz="40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Какие учебные предметы изучают в 1 классе?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628800"/>
            <a:ext cx="8379768" cy="4104456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Русский язык (письмо)</a:t>
            </a:r>
            <a:r>
              <a:rPr lang="ru-RU" sz="2800" b="1" dirty="0"/>
              <a:t> - </a:t>
            </a:r>
            <a:r>
              <a:rPr lang="ru-RU" sz="2800" b="1" dirty="0" smtClean="0"/>
              <a:t>5 часов </a:t>
            </a:r>
            <a:r>
              <a:rPr lang="ru-RU" sz="2800" b="1" dirty="0"/>
              <a:t>в неделю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70C0"/>
                </a:solidFill>
              </a:rPr>
              <a:t>Литературное чтение (обучение грамоте) </a:t>
            </a:r>
            <a:r>
              <a:rPr lang="ru-RU" sz="2800" b="1" dirty="0"/>
              <a:t>– 4 часа в неделю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Математика </a:t>
            </a:r>
            <a:r>
              <a:rPr lang="ru-RU" sz="2800" b="1" dirty="0"/>
              <a:t>- 4 часа в неделю</a:t>
            </a:r>
          </a:p>
          <a:p>
            <a:pPr>
              <a:lnSpc>
                <a:spcPct val="80000"/>
              </a:lnSpc>
            </a:pPr>
            <a:r>
              <a:rPr lang="ru-RU" sz="2800" b="1" dirty="0" smtClean="0">
                <a:solidFill>
                  <a:srgbClr val="0070C0"/>
                </a:solidFill>
              </a:rPr>
              <a:t>Окружающий </a:t>
            </a:r>
            <a:r>
              <a:rPr lang="ru-RU" sz="2800" b="1" dirty="0">
                <a:solidFill>
                  <a:srgbClr val="0070C0"/>
                </a:solidFill>
              </a:rPr>
              <a:t>мир </a:t>
            </a:r>
            <a:r>
              <a:rPr lang="ru-RU" sz="2800" b="1" dirty="0"/>
              <a:t>- 2 часа в неделю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Физическая культура </a:t>
            </a:r>
            <a:r>
              <a:rPr lang="ru-RU" sz="2800" b="1" dirty="0"/>
              <a:t>- </a:t>
            </a:r>
            <a:r>
              <a:rPr lang="ru-RU" sz="2800" b="1" dirty="0" smtClean="0"/>
              <a:t>3 </a:t>
            </a:r>
            <a:r>
              <a:rPr lang="ru-RU" sz="2800" b="1" dirty="0"/>
              <a:t>часа в неделю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70C0"/>
                </a:solidFill>
              </a:rPr>
              <a:t>Изобразительное искусство </a:t>
            </a:r>
            <a:r>
              <a:rPr lang="ru-RU" sz="2800" b="1" dirty="0"/>
              <a:t>-1час в неделю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FF0000"/>
                </a:solidFill>
              </a:rPr>
              <a:t>Технология (труд) </a:t>
            </a:r>
            <a:r>
              <a:rPr lang="ru-RU" sz="2800" b="1" dirty="0"/>
              <a:t>-1 час в неделю</a:t>
            </a:r>
          </a:p>
          <a:p>
            <a:pPr>
              <a:lnSpc>
                <a:spcPct val="80000"/>
              </a:lnSpc>
            </a:pPr>
            <a:r>
              <a:rPr lang="ru-RU" sz="2800" b="1" dirty="0">
                <a:solidFill>
                  <a:srgbClr val="0070C0"/>
                </a:solidFill>
              </a:rPr>
              <a:t>Музыка </a:t>
            </a:r>
            <a:r>
              <a:rPr lang="ru-RU" sz="2800" b="1" dirty="0"/>
              <a:t>- 1 час в </a:t>
            </a:r>
            <a:r>
              <a:rPr lang="ru-RU" sz="2800" b="1" dirty="0" smtClean="0"/>
              <a:t>неделю</a:t>
            </a:r>
            <a:endParaRPr lang="ru-RU" sz="28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 dirty="0" smtClean="0"/>
              <a:t>       </a:t>
            </a:r>
            <a:endParaRPr lang="ru-RU" sz="2400" b="1" dirty="0"/>
          </a:p>
          <a:p>
            <a:pPr>
              <a:lnSpc>
                <a:spcPct val="80000"/>
              </a:lnSpc>
              <a:buFontTx/>
              <a:buNone/>
            </a:pPr>
            <a:r>
              <a:rPr lang="ru-RU" sz="2400" b="1" dirty="0"/>
              <a:t>          </a:t>
            </a:r>
            <a:r>
              <a:rPr lang="ru-RU" sz="2400" b="1" dirty="0" smtClean="0"/>
              <a:t>      </a:t>
            </a:r>
            <a:r>
              <a:rPr lang="ru-RU" sz="2400" b="1" dirty="0"/>
              <a:t>Всего: </a:t>
            </a:r>
            <a:r>
              <a:rPr lang="ru-RU" sz="2400" b="1" dirty="0" smtClean="0"/>
              <a:t>21 учебное занятие </a:t>
            </a:r>
            <a:r>
              <a:rPr lang="ru-RU" sz="2400" b="1" dirty="0"/>
              <a:t>в неделю</a:t>
            </a:r>
          </a:p>
          <a:p>
            <a:pPr>
              <a:lnSpc>
                <a:spcPct val="80000"/>
              </a:lnSpc>
            </a:pPr>
            <a:endParaRPr lang="ru-RU" sz="2000" b="1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4632" cy="612304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4" name="Содержимое 3" descr="DSC_030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3635895" y="3573016"/>
            <a:ext cx="5250963" cy="2952328"/>
          </a:xfrm>
        </p:spPr>
      </p:pic>
      <p:pic>
        <p:nvPicPr>
          <p:cNvPr id="9" name="Содержимое 8" descr="DSC_0354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0" y="692696"/>
            <a:ext cx="5976664" cy="3360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4632" cy="756320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6" name="Содержимое 5" descr="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79512" y="1124744"/>
            <a:ext cx="4320480" cy="3240360"/>
          </a:xfrm>
        </p:spPr>
      </p:pic>
      <p:pic>
        <p:nvPicPr>
          <p:cNvPr id="7" name="Содержимое 6" descr="22июня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995936" y="3284984"/>
            <a:ext cx="4932040" cy="2773015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774632" cy="756320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6" name="Содержимое 5" descr="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 rot="5400000">
            <a:off x="-204531" y="1580795"/>
            <a:ext cx="4800533" cy="3600400"/>
          </a:xfrm>
        </p:spPr>
      </p:pic>
      <p:pic>
        <p:nvPicPr>
          <p:cNvPr id="7" name="Содержимое 6" descr="22июня1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8621" t="28564" r="9581" b="14308"/>
          <a:stretch>
            <a:fillRect/>
          </a:stretch>
        </p:blipFill>
        <p:spPr>
          <a:xfrm>
            <a:off x="3779912" y="2348880"/>
            <a:ext cx="5498792" cy="288032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2844" y="285728"/>
            <a:ext cx="8100392" cy="1129632"/>
          </a:xfrm>
        </p:spPr>
        <p:txBody>
          <a:bodyPr/>
          <a:lstStyle/>
          <a:p>
            <a:r>
              <a:rPr lang="ru-RU" sz="4000" dirty="0" smtClean="0">
                <a:solidFill>
                  <a:srgbClr val="002060"/>
                </a:solidFill>
              </a:rPr>
              <a:t>Директор МБОУ«Школа № 81»</a:t>
            </a:r>
            <a:endParaRPr lang="ru-RU" sz="40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499992" y="2276872"/>
            <a:ext cx="367240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3600" b="1" dirty="0" err="1" smtClean="0">
                <a:solidFill>
                  <a:srgbClr val="FF0000"/>
                </a:solidFill>
              </a:rPr>
              <a:t>Берекчиева</a:t>
            </a:r>
            <a:r>
              <a:rPr lang="ru-RU" sz="3600" b="1" dirty="0" smtClean="0">
                <a:solidFill>
                  <a:srgbClr val="FF0000"/>
                </a:solidFill>
              </a:rPr>
              <a:t> Наталья Владимировна</a:t>
            </a:r>
            <a:endParaRPr lang="ru-RU" sz="3600" b="1" dirty="0">
              <a:solidFill>
                <a:srgbClr val="FF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000100" y="2071678"/>
            <a:ext cx="3143272" cy="31432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30616" cy="900336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8" name="Содержимое 7" descr="DSC_01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rcRect t="28712" b="8784"/>
          <a:stretch>
            <a:fillRect/>
          </a:stretch>
        </p:blipFill>
        <p:spPr>
          <a:xfrm>
            <a:off x="2267744" y="3789040"/>
            <a:ext cx="6237693" cy="2592288"/>
          </a:xfrm>
        </p:spPr>
      </p:pic>
      <p:pic>
        <p:nvPicPr>
          <p:cNvPr id="7" name="Содержимое 6" descr="DSC_01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rcRect b="11057"/>
          <a:stretch>
            <a:fillRect/>
          </a:stretch>
        </p:blipFill>
        <p:spPr>
          <a:xfrm>
            <a:off x="179512" y="980728"/>
            <a:ext cx="4716016" cy="278894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30616" cy="900336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7" name="Содержимое 6" descr="DSC_01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12215"/>
          <a:stretch>
            <a:fillRect/>
          </a:stretch>
        </p:blipFill>
        <p:spPr>
          <a:xfrm>
            <a:off x="440234" y="980728"/>
            <a:ext cx="4194571" cy="2448272"/>
          </a:xfrm>
        </p:spPr>
      </p:pic>
      <p:pic>
        <p:nvPicPr>
          <p:cNvPr id="8" name="Содержимое 7" descr="DSC_01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b="11408"/>
          <a:stretch>
            <a:fillRect/>
          </a:stretch>
        </p:blipFill>
        <p:spPr>
          <a:xfrm>
            <a:off x="2555776" y="3068960"/>
            <a:ext cx="6120680" cy="360533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30616" cy="900336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7" name="Содержимое 6" descr="DSC_010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b="22520"/>
          <a:stretch>
            <a:fillRect/>
          </a:stretch>
        </p:blipFill>
        <p:spPr>
          <a:xfrm>
            <a:off x="440234" y="1025676"/>
            <a:ext cx="4923854" cy="2144954"/>
          </a:xfrm>
        </p:spPr>
      </p:pic>
      <p:pic>
        <p:nvPicPr>
          <p:cNvPr id="8" name="Содержимое 7" descr="DSC_0107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123728" y="3068960"/>
            <a:ext cx="6480720" cy="364375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30616" cy="900336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8" name="Содержимое 7" descr="DSC_01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059832" y="980728"/>
            <a:ext cx="5256584" cy="2955487"/>
          </a:xfrm>
        </p:spPr>
      </p:pic>
      <p:pic>
        <p:nvPicPr>
          <p:cNvPr id="7" name="Содержимое 6" descr="DSC_01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467544" y="3356992"/>
            <a:ext cx="6048672" cy="34008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30616" cy="900336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8" name="Содержимое 7" descr="DSC_01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980728"/>
            <a:ext cx="5256583" cy="2955487"/>
          </a:xfrm>
        </p:spPr>
      </p:pic>
      <p:pic>
        <p:nvPicPr>
          <p:cNvPr id="7" name="Содержимое 6" descr="DSC_01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3501008"/>
            <a:ext cx="5616624" cy="31579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30616" cy="900336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8" name="Содержимое 7" descr="DSC_01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052736"/>
            <a:ext cx="5256583" cy="2955486"/>
          </a:xfrm>
        </p:spPr>
      </p:pic>
      <p:pic>
        <p:nvPicPr>
          <p:cNvPr id="7" name="Содержимое 6" descr="DSC_01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3501008"/>
            <a:ext cx="5616623" cy="31579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7630616" cy="900336"/>
          </a:xfrm>
        </p:spPr>
        <p:txBody>
          <a:bodyPr/>
          <a:lstStyle/>
          <a:p>
            <a:r>
              <a:rPr lang="ru-RU" dirty="0" smtClean="0"/>
              <a:t>Внеурочная деятельность</a:t>
            </a:r>
            <a:endParaRPr lang="ru-RU" dirty="0"/>
          </a:p>
        </p:txBody>
      </p:sp>
      <p:pic>
        <p:nvPicPr>
          <p:cNvPr id="8" name="Содержимое 7" descr="DSC_0107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251520" y="1052736"/>
            <a:ext cx="5256583" cy="2955486"/>
          </a:xfrm>
        </p:spPr>
      </p:pic>
      <p:pic>
        <p:nvPicPr>
          <p:cNvPr id="7" name="Содержимое 6" descr="DSC_0102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2987824" y="3501008"/>
            <a:ext cx="5616623" cy="315791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371600" y="2514600"/>
            <a:ext cx="6400800" cy="175260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ru-RU" b="1" smtClean="0"/>
              <a:t>Что важно знать родителям будущих первоклассников?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j043258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-243408"/>
            <a:ext cx="2052000" cy="205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619672" y="1484784"/>
            <a:ext cx="7344816" cy="3657600"/>
          </a:xfrm>
        </p:spPr>
        <p:txBody>
          <a:bodyPr/>
          <a:lstStyle/>
          <a:p>
            <a:pPr eaLnBrk="0" hangingPunct="0"/>
            <a:r>
              <a:rPr lang="ru-RU" b="1" dirty="0" smtClean="0">
                <a:cs typeface="Arial" charset="0"/>
              </a:rPr>
              <a:t>Уже совсем скоро наступит первый для вашего ребенка учебный год.</a:t>
            </a:r>
          </a:p>
          <a:p>
            <a:pPr eaLnBrk="0" hangingPunct="0"/>
            <a:r>
              <a:rPr lang="ru-RU" b="1" dirty="0" smtClean="0">
                <a:cs typeface="Arial" charset="0"/>
              </a:rPr>
              <a:t>С замиранием сердца вы проводите таких уже взрослых, но таких еще маленьких и беззащитных малышей в школу.</a:t>
            </a:r>
          </a:p>
          <a:p>
            <a:pPr algn="just" eaLnBrk="0" hangingPunct="0">
              <a:buNone/>
            </a:pPr>
            <a:r>
              <a:rPr lang="ru-RU" b="1" dirty="0" smtClean="0">
                <a:cs typeface="Arial" charset="0"/>
              </a:rPr>
              <a:t>        	</a:t>
            </a:r>
          </a:p>
          <a:p>
            <a:pPr algn="just" eaLnBrk="0" hangingPunct="0">
              <a:buNone/>
            </a:pPr>
            <a:r>
              <a:rPr lang="ru-RU" b="1" dirty="0" smtClean="0">
                <a:cs typeface="Arial" charset="0"/>
              </a:rPr>
              <a:t>          Что их ждёт впереди?</a:t>
            </a:r>
            <a:endParaRPr lang="ru-RU" dirty="0"/>
          </a:p>
        </p:txBody>
      </p:sp>
      <p:pic>
        <p:nvPicPr>
          <p:cNvPr id="5" name="Picture 3" descr="Рисунок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852936"/>
            <a:ext cx="1593850" cy="307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908720"/>
            <a:ext cx="7416824" cy="4192488"/>
          </a:xfrm>
        </p:spPr>
        <p:txBody>
          <a:bodyPr/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</a:pPr>
            <a:r>
              <a:rPr lang="ru-RU" sz="8000" b="1" dirty="0" smtClean="0">
                <a:solidFill>
                  <a:srgbClr val="666633"/>
                </a:solidFill>
                <a:cs typeface="Arial" charset="0"/>
              </a:rPr>
              <a:t> Ответы на часто </a:t>
            </a:r>
            <a:br>
              <a:rPr lang="ru-RU" sz="8000" b="1" dirty="0" smtClean="0">
                <a:solidFill>
                  <a:srgbClr val="666633"/>
                </a:solidFill>
                <a:cs typeface="Arial" charset="0"/>
              </a:rPr>
            </a:br>
            <a:r>
              <a:rPr lang="ru-RU" sz="8000" b="1" dirty="0" smtClean="0">
                <a:solidFill>
                  <a:srgbClr val="666633"/>
                </a:solidFill>
                <a:cs typeface="Arial" charset="0"/>
              </a:rPr>
              <a:t>задаваемые вопросы.</a:t>
            </a:r>
            <a:endParaRPr lang="ru-RU" sz="8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908720"/>
            <a:ext cx="9144000" cy="5544616"/>
          </a:xfrm>
        </p:spPr>
        <p:txBody>
          <a:bodyPr/>
          <a:lstStyle/>
          <a:p>
            <a:pPr>
              <a:buBlip>
                <a:blip r:embed="rId2"/>
              </a:buBlip>
            </a:pPr>
            <a:r>
              <a:rPr lang="ru-RU" sz="2800" dirty="0" smtClean="0"/>
              <a:t>МБОУ «Школа №81» была открыта в 1972 году. </a:t>
            </a:r>
          </a:p>
          <a:p>
            <a:pPr>
              <a:buBlip>
                <a:blip r:embed="rId2"/>
              </a:buBlip>
            </a:pPr>
            <a:r>
              <a:rPr lang="ru-RU" sz="2800" dirty="0" smtClean="0"/>
              <a:t>Проектная мощность здания – 42 кабинета, </a:t>
            </a:r>
          </a:p>
          <a:p>
            <a:pPr>
              <a:buBlip>
                <a:blip r:embed="rId2"/>
              </a:buBlip>
            </a:pPr>
            <a:r>
              <a:rPr lang="ru-RU" sz="2800" dirty="0" smtClean="0">
                <a:solidFill>
                  <a:srgbClr val="00B050"/>
                </a:solidFill>
              </a:rPr>
              <a:t>Спортивный зал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0070C0"/>
                </a:solidFill>
              </a:rPr>
              <a:t>актовый зал</a:t>
            </a:r>
            <a:r>
              <a:rPr lang="ru-RU" sz="2800" dirty="0" smtClean="0"/>
              <a:t>, </a:t>
            </a:r>
            <a:r>
              <a:rPr lang="ru-RU" sz="2800" dirty="0" smtClean="0">
                <a:solidFill>
                  <a:srgbClr val="00B050"/>
                </a:solidFill>
              </a:rPr>
              <a:t>мастерские</a:t>
            </a:r>
            <a:r>
              <a:rPr lang="ru-RU" sz="2800" dirty="0" smtClean="0"/>
              <a:t>, кабинет обслуживающего труда, </a:t>
            </a:r>
            <a:r>
              <a:rPr lang="ru-RU" sz="2800" dirty="0" smtClean="0">
                <a:solidFill>
                  <a:srgbClr val="0070C0"/>
                </a:solidFill>
              </a:rPr>
              <a:t>библиотека,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B050"/>
                </a:solidFill>
              </a:rPr>
              <a:t>столовая,</a:t>
            </a:r>
            <a:r>
              <a:rPr lang="ru-RU" sz="2800" dirty="0" smtClean="0"/>
              <a:t> </a:t>
            </a:r>
            <a:r>
              <a:rPr lang="ru-RU" sz="2800" dirty="0" smtClean="0">
                <a:solidFill>
                  <a:srgbClr val="0070C0"/>
                </a:solidFill>
              </a:rPr>
              <a:t>компьютерные классы</a:t>
            </a:r>
            <a:r>
              <a:rPr lang="ru-RU" sz="2800" dirty="0" smtClean="0"/>
              <a:t>.</a:t>
            </a:r>
          </a:p>
          <a:p>
            <a:pPr>
              <a:buBlip>
                <a:blip r:embed="rId2"/>
              </a:buBlip>
            </a:pPr>
            <a:r>
              <a:rPr lang="ru-RU" sz="2800" dirty="0" smtClean="0"/>
              <a:t>Школа работает в две смены.</a:t>
            </a:r>
          </a:p>
          <a:p>
            <a:pPr>
              <a:buBlip>
                <a:blip r:embed="rId2"/>
              </a:buBlip>
            </a:pPr>
            <a:r>
              <a:rPr lang="ru-RU" sz="2800" dirty="0" smtClean="0"/>
              <a:t>В начальной школе  19 классов - </a:t>
            </a:r>
            <a:r>
              <a:rPr lang="ru-RU" sz="2800" dirty="0" smtClean="0">
                <a:solidFill>
                  <a:schemeClr val="accent6"/>
                </a:solidFill>
              </a:rPr>
              <a:t>558 </a:t>
            </a:r>
            <a:r>
              <a:rPr lang="ru-RU" sz="2800" dirty="0" smtClean="0"/>
              <a:t>учеников.</a:t>
            </a:r>
          </a:p>
          <a:p>
            <a:pPr>
              <a:buBlip>
                <a:blip r:embed="rId2"/>
              </a:buBlip>
            </a:pPr>
            <a:r>
              <a:rPr lang="ru-RU" sz="2800" dirty="0" smtClean="0">
                <a:solidFill>
                  <a:srgbClr val="7030A0"/>
                </a:solidFill>
              </a:rPr>
              <a:t>Учебный процесс в начальной школе осуществляют 17 педагогов, из них –  11 учителей имеют высшую категорию, 3 – первую.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611560" y="188640"/>
            <a:ext cx="727223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dirty="0" smtClean="0">
                <a:solidFill>
                  <a:schemeClr val="tx2"/>
                </a:solidFill>
              </a:rPr>
              <a:t>Визитная карточка школы</a:t>
            </a:r>
            <a:endParaRPr lang="ru-RU" sz="3600" b="1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2636912"/>
            <a:ext cx="6870700" cy="1600200"/>
          </a:xfrm>
        </p:spPr>
        <p:txBody>
          <a:bodyPr/>
          <a:lstStyle/>
          <a:p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 Обязательно ли ребёнок </a:t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должен уметь читать  и писать</a:t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 к 1 классу?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5576" y="4581128"/>
            <a:ext cx="7696200" cy="1769368"/>
          </a:xfrm>
        </p:spPr>
        <p:txBody>
          <a:bodyPr/>
          <a:lstStyle/>
          <a:p>
            <a:pPr algn="ctr">
              <a:buNone/>
            </a:pPr>
            <a:r>
              <a:rPr lang="ru-RU" sz="4400" dirty="0" smtClean="0">
                <a:solidFill>
                  <a:srgbClr val="FF0000"/>
                </a:solidFill>
              </a:rPr>
              <a:t>НЕОБЯЗАТЕЛЬНО</a:t>
            </a:r>
            <a:endParaRPr lang="ru-RU" sz="4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76672"/>
            <a:ext cx="6870700" cy="1600200"/>
          </a:xfrm>
        </p:spPr>
        <p:txBody>
          <a:bodyPr/>
          <a:lstStyle/>
          <a:p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Обязательна ли</a:t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 школьная форма 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2071678"/>
            <a:ext cx="7696200" cy="4500594"/>
          </a:xfrm>
        </p:spPr>
        <p:txBody>
          <a:bodyPr/>
          <a:lstStyle/>
          <a:p>
            <a:pPr algn="ctr">
              <a:buNone/>
            </a:pPr>
            <a:r>
              <a:rPr lang="ru-RU" sz="4800" b="1" dirty="0" smtClean="0">
                <a:solidFill>
                  <a:srgbClr val="FF0000"/>
                </a:solidFill>
                <a:latin typeface="Times" pitchFamily="2" charset="0"/>
              </a:rPr>
              <a:t>ДА</a:t>
            </a:r>
          </a:p>
          <a:p>
            <a:pPr algn="just" eaLnBrk="0" hangingPunct="0"/>
            <a:r>
              <a:rPr lang="ru-RU" sz="2800" dirty="0" smtClean="0">
                <a:latin typeface="Times" pitchFamily="2" charset="0"/>
              </a:rPr>
              <a:t>Форма дисциплинирует детей</a:t>
            </a:r>
          </a:p>
          <a:p>
            <a:pPr eaLnBrk="0" hangingPunct="0"/>
            <a:r>
              <a:rPr lang="ru-RU" sz="2800" dirty="0" smtClean="0">
                <a:latin typeface="Times" pitchFamily="2" charset="0"/>
              </a:rPr>
              <a:t>Отличает дошкольника от школьника</a:t>
            </a:r>
          </a:p>
          <a:p>
            <a:pPr eaLnBrk="0" hangingPunct="0">
              <a:buNone/>
            </a:pPr>
            <a:r>
              <a:rPr lang="ru-RU" sz="2800" dirty="0" smtClean="0">
                <a:latin typeface="Times" pitchFamily="2" charset="0"/>
              </a:rPr>
              <a:t>  А именно об этом и мечтают все дети </a:t>
            </a:r>
          </a:p>
          <a:p>
            <a:pPr eaLnBrk="0" hangingPunct="0">
              <a:buNone/>
            </a:pPr>
            <a:r>
              <a:rPr lang="ru-RU" sz="2800" dirty="0" smtClean="0">
                <a:latin typeface="Times" pitchFamily="2" charset="0"/>
              </a:rPr>
              <a:t>  они теперь первоклассники</a:t>
            </a:r>
          </a:p>
          <a:p>
            <a:pPr>
              <a:buNone/>
            </a:pPr>
            <a:endParaRPr lang="ru-RU" b="1" dirty="0" smtClean="0">
              <a:solidFill>
                <a:srgbClr val="FF0000"/>
              </a:solidFill>
              <a:latin typeface="Times" pitchFamily="2" charset="0"/>
            </a:endParaRP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6870700" cy="1600200"/>
          </a:xfrm>
        </p:spPr>
        <p:txBody>
          <a:bodyPr/>
          <a:lstStyle/>
          <a:p>
            <a:r>
              <a:rPr lang="ru-RU" sz="40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Можно ли носить в 1 классе мобильный телефон?</a:t>
            </a:r>
            <a:endParaRPr lang="ru-RU" sz="4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95536" y="2132856"/>
            <a:ext cx="8748464" cy="2705472"/>
          </a:xfrm>
        </p:spPr>
        <p:txBody>
          <a:bodyPr/>
          <a:lstStyle/>
          <a:p>
            <a:pPr algn="just">
              <a:buClr>
                <a:schemeClr val="hlink"/>
              </a:buClr>
              <a:buNone/>
            </a:pPr>
            <a:r>
              <a:rPr lang="ru-RU" sz="2000" b="1" dirty="0" smtClean="0">
                <a:cs typeface="Arial" charset="0"/>
              </a:rPr>
              <a:t> Мы не рекомендуем носить в школу мобильный телефон первоклассникам:</a:t>
            </a:r>
          </a:p>
          <a:p>
            <a:pPr>
              <a:buClr>
                <a:schemeClr val="hlink"/>
              </a:buClr>
            </a:pPr>
            <a:r>
              <a:rPr lang="ru-RU" sz="2400" i="1" dirty="0" smtClean="0">
                <a:cs typeface="Arial" charset="0"/>
              </a:rPr>
              <a:t>велико искушение звонить маме по малейшему поводу, или поиграть на уроке в электронную игру, или посчитать на калькуляторе;</a:t>
            </a:r>
          </a:p>
          <a:p>
            <a:pPr>
              <a:buClr>
                <a:schemeClr val="hlink"/>
              </a:buClr>
            </a:pPr>
            <a:r>
              <a:rPr lang="ru-RU" sz="2400" i="1" dirty="0" smtClean="0">
                <a:cs typeface="Arial" charset="0"/>
              </a:rPr>
              <a:t>телефон можно потерять.</a:t>
            </a:r>
            <a:r>
              <a:rPr lang="ru-RU" sz="2400" b="1" dirty="0" smtClean="0">
                <a:cs typeface="Arial" charset="0"/>
              </a:rPr>
              <a:t>  </a:t>
            </a:r>
            <a:endParaRPr lang="ru-RU" sz="2000" b="1" dirty="0" smtClean="0">
              <a:cs typeface="Arial" charset="0"/>
            </a:endParaRPr>
          </a:p>
          <a:p>
            <a:pPr>
              <a:buClr>
                <a:schemeClr val="hlink"/>
              </a:buClr>
              <a:buNone/>
            </a:pPr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           Учителя и сотрудники школы </a:t>
            </a:r>
          </a:p>
          <a:p>
            <a:pPr>
              <a:buClr>
                <a:schemeClr val="hlink"/>
              </a:buClr>
              <a:buNone/>
            </a:pPr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                           НЕ НЕСУТ </a:t>
            </a:r>
          </a:p>
          <a:p>
            <a:pPr>
              <a:buClr>
                <a:schemeClr val="hlink"/>
              </a:buClr>
              <a:buNone/>
            </a:pPr>
            <a:r>
              <a:rPr lang="ru-RU" sz="2400" b="1" dirty="0" smtClean="0">
                <a:solidFill>
                  <a:srgbClr val="FF0000"/>
                </a:solidFill>
                <a:cs typeface="Arial" charset="0"/>
              </a:rPr>
              <a:t>           ответственности  за утерю сотового телефона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Picture 3" descr="C:\Documents and Settings\USER\Рабочий стол\1231879912_109569.jpg"/>
          <p:cNvPicPr>
            <a:picLocks noChangeAspect="1" noChangeArrowheads="1"/>
          </p:cNvPicPr>
          <p:nvPr/>
        </p:nvPicPr>
        <p:blipFill>
          <a:blip r:embed="rId2" cstate="print"/>
          <a:srcRect r="3942"/>
          <a:stretch>
            <a:fillRect/>
          </a:stretch>
        </p:blipFill>
        <p:spPr bwMode="auto">
          <a:xfrm rot="17836578">
            <a:off x="375343" y="5002531"/>
            <a:ext cx="1432634" cy="21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0"/>
            <a:ext cx="6870700" cy="1600200"/>
          </a:xfrm>
        </p:spPr>
        <p:txBody>
          <a:bodyPr/>
          <a:lstStyle/>
          <a:p>
            <a:r>
              <a:rPr lang="ru-RU" b="1" spc="50" dirty="0" smtClean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Можно ли носить в школу игрушки? 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1828800"/>
            <a:ext cx="8134672" cy="3657600"/>
          </a:xfrm>
        </p:spPr>
        <p:txBody>
          <a:bodyPr/>
          <a:lstStyle/>
          <a:p>
            <a:pPr>
              <a:lnSpc>
                <a:spcPct val="90000"/>
              </a:lnSpc>
              <a:buNone/>
            </a:pPr>
            <a:r>
              <a:rPr lang="ru-RU" sz="4800" b="1" dirty="0" smtClean="0">
                <a:solidFill>
                  <a:srgbClr val="FF0000"/>
                </a:solidFill>
                <a:cs typeface="Arial" charset="0"/>
              </a:rPr>
              <a:t>       </a:t>
            </a:r>
            <a:r>
              <a:rPr lang="ru-RU" sz="4000" b="1" dirty="0" smtClean="0">
                <a:solidFill>
                  <a:srgbClr val="FF0000"/>
                </a:solidFill>
                <a:cs typeface="Arial" charset="0"/>
              </a:rPr>
              <a:t>Да, можно! </a:t>
            </a:r>
            <a:endParaRPr lang="ru-RU" sz="4000" b="1" dirty="0" smtClean="0">
              <a:cs typeface="Arial" charset="0"/>
            </a:endParaRPr>
          </a:p>
          <a:p>
            <a:pPr>
              <a:lnSpc>
                <a:spcPct val="90000"/>
              </a:lnSpc>
              <a:buNone/>
            </a:pPr>
            <a:r>
              <a:rPr lang="ru-RU" b="1" dirty="0" smtClean="0">
                <a:cs typeface="Arial" charset="0"/>
              </a:rPr>
              <a:t>	</a:t>
            </a:r>
            <a:r>
              <a:rPr lang="ru-RU" dirty="0" smtClean="0">
                <a:cs typeface="Arial" charset="0"/>
              </a:rPr>
              <a:t>Игровая деятельность ещё значимая для ребёнка, любимая игрушка зачастую олицетворяет друга, с ней можно поиграть на перемене вместе с одноклассниками. </a:t>
            </a:r>
          </a:p>
          <a:p>
            <a:pPr>
              <a:lnSpc>
                <a:spcPct val="9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cs typeface="Arial" charset="0"/>
              </a:rPr>
              <a:t>            Лучше, если игрушка </a:t>
            </a:r>
          </a:p>
          <a:p>
            <a:pPr>
              <a:lnSpc>
                <a:spcPct val="9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cs typeface="Arial" charset="0"/>
              </a:rPr>
              <a:t>                </a:t>
            </a:r>
            <a:r>
              <a:rPr lang="ru-RU" b="1" dirty="0" err="1" smtClean="0">
                <a:solidFill>
                  <a:srgbClr val="C00000"/>
                </a:solidFill>
                <a:cs typeface="Arial" charset="0"/>
              </a:rPr>
              <a:t>негромоздкая</a:t>
            </a:r>
            <a:r>
              <a:rPr lang="ru-RU" b="1" dirty="0" smtClean="0">
                <a:solidFill>
                  <a:srgbClr val="C00000"/>
                </a:solidFill>
                <a:cs typeface="Arial" charset="0"/>
              </a:rPr>
              <a:t> и </a:t>
            </a:r>
          </a:p>
          <a:p>
            <a:pPr>
              <a:lnSpc>
                <a:spcPct val="90000"/>
              </a:lnSpc>
              <a:buNone/>
            </a:pPr>
            <a:r>
              <a:rPr lang="ru-RU" b="1" dirty="0" smtClean="0">
                <a:solidFill>
                  <a:srgbClr val="C00000"/>
                </a:solidFill>
                <a:cs typeface="Arial" charset="0"/>
              </a:rPr>
              <a:t>               без острых углов. </a:t>
            </a:r>
            <a:endParaRPr lang="ru-RU" b="1" dirty="0">
              <a:solidFill>
                <a:srgbClr val="C00000"/>
              </a:solidFill>
              <a:cs typeface="Arial" charset="0"/>
            </a:endParaRPr>
          </a:p>
        </p:txBody>
      </p:sp>
      <p:pic>
        <p:nvPicPr>
          <p:cNvPr id="4" name="Picture 5" descr="D:\My private\картинки\игрушки\99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941168"/>
            <a:ext cx="2029644" cy="1916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3608" y="620688"/>
            <a:ext cx="6870700" cy="1600200"/>
          </a:xfrm>
        </p:spPr>
        <p:txBody>
          <a:bodyPr/>
          <a:lstStyle/>
          <a:p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Есть ли </a:t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домашнее задание</a:t>
            </a:r>
            <a:b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</a:br>
            <a:r>
              <a:rPr lang="ru-RU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33"/>
                </a:solidFill>
                <a:latin typeface="Arial"/>
                <a:cs typeface="Arial"/>
              </a:rPr>
              <a:t> в 1 классе?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2348880"/>
            <a:ext cx="8458200" cy="3137520"/>
          </a:xfrm>
        </p:spPr>
        <p:txBody>
          <a:bodyPr/>
          <a:lstStyle/>
          <a:p>
            <a:pPr algn="just">
              <a:buClr>
                <a:schemeClr val="hlink"/>
              </a:buClr>
              <a:buNone/>
            </a:pPr>
            <a:r>
              <a:rPr lang="ru-RU" sz="2800" b="1" dirty="0" smtClean="0">
                <a:solidFill>
                  <a:srgbClr val="FF0000"/>
                </a:solidFill>
                <a:cs typeface="Arial" charset="0"/>
              </a:rPr>
              <a:t>      Домашних заданий в 1 классе нет. </a:t>
            </a:r>
          </a:p>
          <a:p>
            <a:pPr>
              <a:buClr>
                <a:schemeClr val="hlink"/>
              </a:buClr>
              <a:buNone/>
            </a:pPr>
            <a:r>
              <a:rPr lang="ru-RU" sz="2800" b="1" dirty="0" smtClean="0">
                <a:solidFill>
                  <a:srgbClr val="FF0000"/>
                </a:solidFill>
                <a:cs typeface="Arial" charset="0"/>
              </a:rPr>
              <a:t>   </a:t>
            </a:r>
          </a:p>
          <a:p>
            <a:pPr>
              <a:buClr>
                <a:schemeClr val="hlink"/>
              </a:buClr>
              <a:buNone/>
            </a:pPr>
            <a:r>
              <a:rPr lang="ru-RU" sz="2800" b="1" dirty="0" smtClean="0">
                <a:solidFill>
                  <a:srgbClr val="FF0000"/>
                </a:solidFill>
                <a:cs typeface="Arial" charset="0"/>
              </a:rPr>
              <a:t>  </a:t>
            </a:r>
            <a:r>
              <a:rPr lang="ru-RU" sz="2800" b="1" dirty="0" smtClean="0">
                <a:cs typeface="Arial" charset="0"/>
              </a:rPr>
              <a:t>Однако, если вы хотите сформировать у своего ребенка качественные навыки письма, чтения, счета, то не отказывайтесь от тренировочных упражнений, которые может предложить учитель.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764704"/>
            <a:ext cx="6870700" cy="1600200"/>
          </a:xfrm>
        </p:spPr>
        <p:txBody>
          <a:bodyPr/>
          <a:lstStyle/>
          <a:p>
            <a:r>
              <a:rPr lang="ru-RU" sz="40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Мой ребёнок левша, будут ли его переучивать писать правой рукой?</a:t>
            </a:r>
            <a:endParaRPr lang="ru-RU" sz="4000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5800" y="2852936"/>
            <a:ext cx="7696200" cy="2633464"/>
          </a:xfrm>
        </p:spPr>
        <p:txBody>
          <a:bodyPr/>
          <a:lstStyle/>
          <a:p>
            <a:pPr algn="ctr">
              <a:buNone/>
            </a:pPr>
            <a:endParaRPr lang="ru-RU" dirty="0" smtClean="0"/>
          </a:p>
          <a:p>
            <a:pPr algn="ctr">
              <a:buNone/>
            </a:pPr>
            <a:r>
              <a:rPr lang="ru-RU" b="1" dirty="0" smtClean="0">
                <a:solidFill>
                  <a:schemeClr val="tx2">
                    <a:lumMod val="75000"/>
                  </a:schemeClr>
                </a:solidFill>
              </a:rPr>
              <a:t>НЕТ. НЕ БУДУТ</a:t>
            </a:r>
            <a:r>
              <a:rPr lang="ru-RU" dirty="0" smtClean="0">
                <a:solidFill>
                  <a:schemeClr val="tx2">
                    <a:lumMod val="75000"/>
                  </a:schemeClr>
                </a:solidFill>
              </a:rPr>
              <a:t>.</a:t>
            </a:r>
            <a:endParaRPr lang="ru-RU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704856" cy="1275928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должен уметь и знать будущий первоклассник?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396536" cy="36576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ru-RU" sz="2400" b="1" dirty="0" smtClean="0"/>
              <a:t>Знать свое имя и фамилию, адрес, имена и отчества своих родителей. 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Знать времена года, названия месяцев, дней недели, уметь различать цвета. 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/>
              <a:t>Уметь пересчитывать группы предметов в пределах 10. 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>
                <a:solidFill>
                  <a:srgbClr val="00B050"/>
                </a:solidFill>
              </a:rPr>
              <a:t>Уметь увеличивать или уменьшать группу предметов</a:t>
            </a:r>
          </a:p>
          <a:p>
            <a:pPr mar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B050"/>
                </a:solidFill>
              </a:rPr>
              <a:t> на заданное количество.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/>
              <a:t>Уметь сравнивать группы предметов - больше, меньше или равно. 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Уметь объединять предметы в группы: мебель, транспорт, одежда и т. д.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0"/>
            <a:ext cx="7704856" cy="1275928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Что должен уметь и знать будущий первоклассник?</a:t>
            </a:r>
            <a:endParaRPr lang="ru-RU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556792"/>
            <a:ext cx="9396536" cy="3657600"/>
          </a:xfrm>
        </p:spPr>
        <p:txBody>
          <a:bodyPr/>
          <a:lstStyle/>
          <a:p>
            <a:pPr marL="0">
              <a:spcBef>
                <a:spcPts val="0"/>
              </a:spcBef>
            </a:pPr>
            <a:r>
              <a:rPr lang="ru-RU" sz="2400" b="1" dirty="0" smtClean="0"/>
              <a:t>Уметь находить в группе предметов лишний </a:t>
            </a:r>
          </a:p>
          <a:p>
            <a:pPr marL="0">
              <a:spcBef>
                <a:spcPts val="0"/>
              </a:spcBef>
              <a:buFont typeface="Wingdings" pitchFamily="2" charset="2"/>
              <a:buNone/>
            </a:pPr>
            <a:r>
              <a:rPr lang="ru-RU" sz="2400" b="1" dirty="0" smtClean="0"/>
              <a:t>(из группы «инструменты» убрать игрушку).</a:t>
            </a:r>
            <a:r>
              <a:rPr lang="ru-RU" sz="2400" b="1" i="1" dirty="0" smtClean="0"/>
              <a:t> </a:t>
            </a:r>
            <a:endParaRPr lang="ru-RU" sz="2400" b="1" dirty="0" smtClean="0"/>
          </a:p>
          <a:p>
            <a:pPr marL="0">
              <a:spcBef>
                <a:spcPts val="0"/>
              </a:spcBef>
            </a:pPr>
            <a:r>
              <a:rPr lang="ru-RU" sz="2400" b="1" dirty="0" smtClean="0">
                <a:solidFill>
                  <a:srgbClr val="00B050"/>
                </a:solidFill>
              </a:rPr>
              <a:t>Уметь высказывать свое мнение, построив законченное предложение. 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/>
              <a:t>Иметь элементарные представления об окружающем мире: о профессиях, о предметах живой и неживой природы, о правилах поведения в общественных местах. 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Иметь пространственные представления: право-лево,</a:t>
            </a:r>
            <a:br>
              <a:rPr lang="ru-RU" sz="2400" b="1" dirty="0" smtClean="0">
                <a:solidFill>
                  <a:srgbClr val="002060"/>
                </a:solidFill>
              </a:rPr>
            </a:br>
            <a:r>
              <a:rPr lang="ru-RU" sz="2400" b="1" dirty="0" smtClean="0">
                <a:solidFill>
                  <a:srgbClr val="002060"/>
                </a:solidFill>
              </a:rPr>
              <a:t>вверх-вниз, под, над, из-за, из-под чего-либо. 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/>
              <a:t>Уметь культурно общаться с другими детьми. 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>
                <a:solidFill>
                  <a:srgbClr val="00B050"/>
                </a:solidFill>
              </a:rPr>
              <a:t>Слушать старших и выполнять их распоряжения.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76672"/>
            <a:ext cx="8100392" cy="16002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 правильно организовать 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tx2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дома</a:t>
            </a:r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рабочее место ученика?</a:t>
            </a:r>
            <a:endParaRPr lang="ru-RU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060848"/>
            <a:ext cx="8964488" cy="3657600"/>
          </a:xfrm>
        </p:spPr>
        <p:txBody>
          <a:bodyPr/>
          <a:lstStyle/>
          <a:p>
            <a:pPr marL="0">
              <a:spcBef>
                <a:spcPts val="600"/>
              </a:spcBef>
            </a:pPr>
            <a:r>
              <a:rPr lang="ru-RU" sz="2400" b="1" dirty="0" smtClean="0">
                <a:solidFill>
                  <a:srgbClr val="00642D"/>
                </a:solidFill>
              </a:rPr>
              <a:t>Купите первокласснику письменный стол или парту. </a:t>
            </a:r>
            <a:r>
              <a:rPr lang="ru-RU" sz="2400" dirty="0" smtClean="0"/>
              <a:t>Тогда ребенок сможет сам разложить в ящики стола учебные принадлежности и научится поддерживать порядок на рабочем месте. </a:t>
            </a:r>
            <a:r>
              <a:rPr lang="ru-RU" sz="2400" b="1" dirty="0" smtClean="0">
                <a:solidFill>
                  <a:srgbClr val="00642D"/>
                </a:solidFill>
              </a:rPr>
              <a:t>.</a:t>
            </a:r>
          </a:p>
          <a:p>
            <a:pPr marL="0">
              <a:spcBef>
                <a:spcPts val="60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Лучше, если освещение будет слева. </a:t>
            </a:r>
          </a:p>
          <a:p>
            <a:pPr marL="0">
              <a:spcBef>
                <a:spcPts val="600"/>
              </a:spcBef>
            </a:pPr>
            <a:r>
              <a:rPr lang="ru-RU" sz="2400" b="1" dirty="0" smtClean="0">
                <a:solidFill>
                  <a:srgbClr val="00642D"/>
                </a:solidFill>
              </a:rPr>
              <a:t>Приобретая мебель, обязательно учитывайте рост ребенка. </a:t>
            </a:r>
          </a:p>
          <a:p>
            <a:pPr marL="0">
              <a:spcBef>
                <a:spcPts val="0"/>
              </a:spcBef>
            </a:pPr>
            <a:r>
              <a:rPr lang="ru-RU" sz="2400" b="1" dirty="0" smtClean="0">
                <a:solidFill>
                  <a:srgbClr val="002060"/>
                </a:solidFill>
              </a:rPr>
              <a:t>Важно, чтобы ноги ученика стояли на полу, спина </a:t>
            </a:r>
          </a:p>
          <a:p>
            <a:pPr mar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         прикасалась к спинке стула, а между </a:t>
            </a:r>
          </a:p>
          <a:p>
            <a:pPr mar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         крышкой парты и грудью ребенка могла </a:t>
            </a:r>
          </a:p>
          <a:p>
            <a:pPr mar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2060"/>
                </a:solidFill>
              </a:rPr>
              <a:t>                 пройти его ладонь.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7584" y="404664"/>
            <a:ext cx="6984776" cy="1600200"/>
          </a:xfrm>
        </p:spPr>
        <p:txBody>
          <a:bodyPr/>
          <a:lstStyle/>
          <a:p>
            <a:r>
              <a:rPr lang="ru-RU" sz="4000" b="1" dirty="0" smtClean="0">
                <a:ln w="18000">
                  <a:solidFill>
                    <a:srgbClr val="FF0000"/>
                  </a:solidFill>
                  <a:prstDash val="solid"/>
                  <a:miter lim="800000"/>
                </a:ln>
                <a:solidFill>
                  <a:schemeClr val="bg2">
                    <a:lumMod val="75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Нужно ли наказывать ребёнка за отсутствие успехов в обучении?</a:t>
            </a:r>
            <a:endParaRPr lang="ru-RU" sz="4000" b="1" dirty="0">
              <a:ln w="18000">
                <a:solidFill>
                  <a:srgbClr val="FF0000"/>
                </a:solidFill>
                <a:prstDash val="solid"/>
                <a:miter lim="800000"/>
              </a:ln>
              <a:solidFill>
                <a:schemeClr val="bg2">
                  <a:lumMod val="75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916832"/>
            <a:ext cx="9144000" cy="3657600"/>
          </a:xfrm>
        </p:spPr>
        <p:txBody>
          <a:bodyPr/>
          <a:lstStyle/>
          <a:p>
            <a:pPr marL="0" lvl="0">
              <a:spcBef>
                <a:spcPts val="0"/>
              </a:spcBef>
            </a:pPr>
            <a:r>
              <a:rPr lang="ru-RU" sz="2400" b="1" dirty="0" smtClean="0"/>
              <a:t>Этого делать не рекомендуется, ведь первоклассник ещё ничему не научился. </a:t>
            </a:r>
          </a:p>
          <a:p>
            <a:pPr marL="0" lvl="0">
              <a:spcBef>
                <a:spcPts val="0"/>
              </a:spcBef>
            </a:pPr>
            <a:r>
              <a:rPr lang="ru-RU" sz="2400" b="1" dirty="0" smtClean="0">
                <a:solidFill>
                  <a:srgbClr val="0070C0"/>
                </a:solidFill>
              </a:rPr>
              <a:t>Наказать можно за непослушание. Однако помните, что нельзя наказывать трудом или лишением прогулки.</a:t>
            </a:r>
          </a:p>
          <a:p>
            <a:pPr marL="0" lvl="0">
              <a:spcBef>
                <a:spcPts val="0"/>
              </a:spcBef>
            </a:pPr>
            <a:r>
              <a:rPr lang="ru-RU" sz="2400" b="1" dirty="0" smtClean="0"/>
              <a:t> Небрежно выполненное задание необходимо переделать, но не поздно вечером. </a:t>
            </a:r>
          </a:p>
          <a:p>
            <a:pPr marL="0" lvl="0">
              <a:spcBef>
                <a:spcPts val="0"/>
              </a:spcBef>
            </a:pPr>
            <a:r>
              <a:rPr lang="ru-RU" sz="2400" b="1" dirty="0" smtClean="0">
                <a:solidFill>
                  <a:srgbClr val="0070C0"/>
                </a:solidFill>
              </a:rPr>
              <a:t>Попытайтесь вселить в ребёнка уверенность в своих силах, подбодрите его и подскажите, как лучше </a:t>
            </a:r>
          </a:p>
          <a:p>
            <a:pPr marL="0" lvl="0">
              <a:spcBef>
                <a:spcPts val="0"/>
              </a:spcBef>
              <a:buNone/>
            </a:pPr>
            <a:r>
              <a:rPr lang="ru-RU" sz="2400" b="1" dirty="0" smtClean="0">
                <a:solidFill>
                  <a:srgbClr val="0070C0"/>
                </a:solidFill>
              </a:rPr>
              <a:t>сделать задание. </a:t>
            </a:r>
          </a:p>
          <a:p>
            <a:pPr marL="0" lvl="0">
              <a:spcBef>
                <a:spcPts val="0"/>
              </a:spcBef>
            </a:pPr>
            <a:r>
              <a:rPr lang="ru-RU" sz="2400" b="1" dirty="0" smtClean="0"/>
              <a:t>Хвалите первоклассника даже за самые маленькие </a:t>
            </a:r>
          </a:p>
          <a:p>
            <a:pPr marL="0" lvl="0">
              <a:spcBef>
                <a:spcPts val="0"/>
              </a:spcBef>
              <a:buNone/>
            </a:pPr>
            <a:r>
              <a:rPr lang="ru-RU" sz="2400" b="1" dirty="0" smtClean="0"/>
              <a:t>                успехи, и тогда вам не придётся </a:t>
            </a:r>
          </a:p>
          <a:p>
            <a:pPr marL="0" lvl="0">
              <a:spcBef>
                <a:spcPts val="0"/>
              </a:spcBef>
              <a:buNone/>
            </a:pPr>
            <a:r>
              <a:rPr lang="ru-RU" sz="2400" b="1" dirty="0" smtClean="0"/>
              <a:t>                        думать о наказании. </a:t>
            </a:r>
          </a:p>
          <a:p>
            <a:pPr>
              <a:buNone/>
            </a:pP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6870700" cy="915888"/>
          </a:xfrm>
        </p:spPr>
        <p:txBody>
          <a:bodyPr/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УЧИТЕЛЯ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429256" y="2143116"/>
            <a:ext cx="470518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err="1" smtClean="0">
                <a:solidFill>
                  <a:srgbClr val="FF0000"/>
                </a:solidFill>
              </a:rPr>
              <a:t>Пильгуй</a:t>
            </a:r>
            <a:r>
              <a:rPr lang="ru-RU" sz="36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Татьяна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Васильевна</a:t>
            </a:r>
          </a:p>
        </p:txBody>
      </p:sp>
      <p:pic>
        <p:nvPicPr>
          <p:cNvPr id="1026" name="Picture 2" descr="C:\Users\User\Downloads\Безымянный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062" y="1484785"/>
            <a:ext cx="4624902" cy="3816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6870700" cy="16002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Какие занятия полезны для ребёнка в период подготовки к школе?</a:t>
            </a:r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683568" y="2564904"/>
            <a:ext cx="7696200" cy="3657600"/>
          </a:xfrm>
        </p:spPr>
        <p:txBody>
          <a:bodyPr/>
          <a:lstStyle/>
          <a:p>
            <a:r>
              <a:rPr lang="ru-RU" dirty="0" smtClean="0">
                <a:solidFill>
                  <a:srgbClr val="FF0000"/>
                </a:solidFill>
              </a:rPr>
              <a:t>Развитие познавательных способностей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(развитие памяти, внимания, восприятия, мышления).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76672"/>
            <a:ext cx="6870700" cy="1600200"/>
          </a:xfrm>
        </p:spPr>
        <p:txBody>
          <a:bodyPr/>
          <a:lstStyle/>
          <a:p>
            <a:r>
              <a:rPr lang="ru-RU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Какие занятия полезны для ребёнка в период подготовки к школе?</a:t>
            </a:r>
            <a:r>
              <a:rPr lang="ru-RU" b="1" dirty="0" smtClean="0"/>
              <a:t> 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2132856"/>
            <a:ext cx="8200256" cy="365760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rgbClr val="FF0000"/>
                </a:solidFill>
              </a:rPr>
              <a:t>     Развитие мелких мышц руки:</a:t>
            </a:r>
          </a:p>
          <a:p>
            <a:r>
              <a:rPr lang="ru-RU" dirty="0" smtClean="0"/>
              <a:t> работа с конструктором разного </a:t>
            </a:r>
            <a:br>
              <a:rPr lang="ru-RU" dirty="0" smtClean="0"/>
            </a:br>
            <a:r>
              <a:rPr lang="ru-RU" dirty="0" smtClean="0"/>
              <a:t>типа</a:t>
            </a:r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14750"/>
            <a:ext cx="3810000" cy="314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861048"/>
            <a:ext cx="4213321" cy="284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Развитие мелких мышц руки: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работа с ножницами, пластилином</a:t>
            </a:r>
            <a:endParaRPr lang="ru-RU" dirty="0"/>
          </a:p>
        </p:txBody>
      </p:sp>
      <p:pic>
        <p:nvPicPr>
          <p:cNvPr id="5" name="Picture 7" descr="j018332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36912"/>
            <a:ext cx="3153758" cy="3168000"/>
          </a:xfrm>
          <a:prstGeom prst="rect">
            <a:avLst/>
          </a:prstGeom>
          <a:noFill/>
        </p:spPr>
      </p:pic>
      <p:pic>
        <p:nvPicPr>
          <p:cNvPr id="6" name="Picture 8" descr="Image9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99792" y="3789040"/>
            <a:ext cx="1913608" cy="15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Image7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599154" y="2780928"/>
            <a:ext cx="4544846" cy="3312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Развитие мелких мышц руки: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828800"/>
            <a:ext cx="8202488" cy="3657600"/>
          </a:xfrm>
        </p:spPr>
        <p:txBody>
          <a:bodyPr/>
          <a:lstStyle/>
          <a:p>
            <a:r>
              <a:rPr lang="ru-RU" dirty="0" smtClean="0"/>
              <a:t> рисование в альбомах (карандашами, </a:t>
            </a:r>
            <a:br>
              <a:rPr lang="ru-RU" dirty="0" smtClean="0"/>
            </a:br>
            <a:r>
              <a:rPr lang="ru-RU" dirty="0" smtClean="0"/>
              <a:t>красками), штриховка</a:t>
            </a:r>
          </a:p>
          <a:p>
            <a:endParaRPr lang="ru-RU" dirty="0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505325"/>
            <a:ext cx="3590925" cy="2352675"/>
          </a:xfrm>
          <a:prstGeom prst="rect">
            <a:avLst/>
          </a:prstGeom>
          <a:noFill/>
        </p:spPr>
      </p:pic>
      <p:pic>
        <p:nvPicPr>
          <p:cNvPr id="5" name="Picture 5" descr="Image13-6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5354766">
            <a:off x="2356292" y="4041514"/>
            <a:ext cx="1109663" cy="2087563"/>
          </a:xfrm>
          <a:prstGeom prst="rect">
            <a:avLst/>
          </a:prstGeom>
          <a:noFill/>
        </p:spPr>
      </p:pic>
      <p:pic>
        <p:nvPicPr>
          <p:cNvPr id="6" name="Picture 4" descr="Image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056" y="2564904"/>
            <a:ext cx="2829388" cy="3960000"/>
          </a:xfrm>
          <a:prstGeom prst="rect">
            <a:avLst/>
          </a:prstGeom>
          <a:noFill/>
        </p:spPr>
      </p:pic>
      <p:pic>
        <p:nvPicPr>
          <p:cNvPr id="7" name="Picture 5" descr="Image11-2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652120" y="3501008"/>
            <a:ext cx="1241425" cy="12684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E:\для дадаш\столовая\DSC_017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-4" y="0"/>
            <a:ext cx="9146882" cy="6984000"/>
          </a:xfrm>
          <a:prstGeom prst="rect">
            <a:avLst/>
          </a:prstGeom>
          <a:effectLst>
            <a:softEdge rad="112500"/>
          </a:effectLst>
        </p:spPr>
      </p:pic>
      <p:pic>
        <p:nvPicPr>
          <p:cNvPr id="6" name="Picture 7" descr="E:\для дадаш\столовая\DSC_017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99992" y="1052736"/>
            <a:ext cx="4304484" cy="3240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4" descr="E:\для дадаш\столовая\DSC_015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0648"/>
            <a:ext cx="4134878" cy="3024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27" name="WordArt 3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95536" y="5229199"/>
            <a:ext cx="8388087" cy="1512000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b="1" kern="10" dirty="0" smtClean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Arial Black"/>
              </a:rPr>
              <a:t>НАША СТОЛОВАЯ</a:t>
            </a:r>
            <a:endParaRPr lang="ru-RU" sz="3600" b="1" kern="10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  <a:latin typeface="Arial Black"/>
            </a:endParaRPr>
          </a:p>
        </p:txBody>
      </p:sp>
      <p:pic>
        <p:nvPicPr>
          <p:cNvPr id="11" name="Picture 3" descr="E:\для дадаш\фото столовой\IMG_61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11760" y="2204864"/>
            <a:ext cx="4680000" cy="35101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5" descr="E:\для дадаш\столовая\DSC_01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88640"/>
            <a:ext cx="3960440" cy="3240000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3" name="Picture 4" descr="E:\для дадаш\фото столовой\IMG_6172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860032" y="188640"/>
            <a:ext cx="3996059" cy="3240088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028" name="WordArt 4" descr="Частый вертикальный"/>
          <p:cNvSpPr>
            <a:spLocks noChangeArrowheads="1" noChangeShapeType="1" noTextEdit="1"/>
          </p:cNvSpPr>
          <p:nvPr/>
        </p:nvSpPr>
        <p:spPr bwMode="auto">
          <a:xfrm>
            <a:off x="323528" y="5301209"/>
            <a:ext cx="8568952" cy="1556791"/>
          </a:xfrm>
          <a:prstGeom prst="rect">
            <a:avLst/>
          </a:prstGeom>
        </p:spPr>
        <p:txBody>
          <a:bodyPr wrap="none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pattFill prst="dashHorz">
                  <a:fgClr>
                    <a:srgbClr val="808080"/>
                  </a:fgClr>
                  <a:bgClr>
                    <a:srgbClr val="FFFF00"/>
                  </a:bgClr>
                </a:pattFill>
                <a:effectLst>
                  <a:outerShdw dist="45791" dir="2021404" algn="ctr" rotWithShape="0">
                    <a:srgbClr val="808080">
                      <a:alpha val="80000"/>
                    </a:srgbClr>
                  </a:outerShdw>
                </a:effectLst>
                <a:latin typeface="Arial Black"/>
              </a:rPr>
              <a:t>АХ, КАК ВКУСНО!</a:t>
            </a:r>
            <a:endParaRPr lang="ru-RU" sz="3600" kern="10" spc="0" dirty="0">
              <a:ln w="12700">
                <a:solidFill>
                  <a:srgbClr val="000000"/>
                </a:solidFill>
                <a:round/>
                <a:headEnd/>
                <a:tailEnd/>
              </a:ln>
              <a:pattFill prst="dashHorz">
                <a:fgClr>
                  <a:srgbClr val="808080"/>
                </a:fgClr>
                <a:bgClr>
                  <a:srgbClr val="FFFF00"/>
                </a:bgClr>
              </a:pattFill>
              <a:effectLst>
                <a:outerShdw dist="45791" dir="2021404" algn="ctr" rotWithShape="0">
                  <a:srgbClr val="808080">
                    <a:alpha val="80000"/>
                  </a:srgbClr>
                </a:outerShdw>
              </a:effectLst>
              <a:latin typeface="Arial Black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9" presetClass="entr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9" presetClass="entr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8000"/>
                            </p:stCondLst>
                            <p:childTnLst>
                              <p:par>
                                <p:cTn id="18" presetID="5" presetClass="exit" presetSubtype="1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5" presetClass="exit" presetSubtype="1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000"/>
                            </p:stCondLst>
                            <p:childTnLst>
                              <p:par>
                                <p:cTn id="25" presetID="55" presetClass="exit" presetSubtype="0" fill="hold" grpId="1" nodeType="after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400" decel="100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4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4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accel="1000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5000"/>
                            </p:stCondLst>
                            <p:childTnLst>
                              <p:par>
                                <p:cTn id="4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7" grpId="0"/>
      <p:bldP spid="1027" grpId="1"/>
      <p:bldP spid="102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WordArt 2"/>
          <p:cNvSpPr>
            <a:spLocks noChangeArrowheads="1" noChangeShapeType="1" noTextEdit="1"/>
          </p:cNvSpPr>
          <p:nvPr/>
        </p:nvSpPr>
        <p:spPr bwMode="auto">
          <a:xfrm>
            <a:off x="1115616" y="188640"/>
            <a:ext cx="7344000" cy="1400175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 rtl="0"/>
            <a:r>
              <a:rPr lang="ru-RU" sz="3600" kern="10" spc="0" dirty="0" smtClean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gradFill rotWithShape="0">
                  <a:gsLst>
                    <a:gs pos="0">
                      <a:srgbClr val="6600CC"/>
                    </a:gs>
                    <a:gs pos="100000">
                      <a:srgbClr val="CC00CC"/>
                    </a:gs>
                  </a:gsLst>
                  <a:lin ang="5400000" scaled="1"/>
                </a:gradFill>
                <a:effectLst>
                  <a:outerShdw dist="53882" dir="2700000" algn="ctr" rotWithShape="0">
                    <a:srgbClr val="9999FF">
                      <a:alpha val="80000"/>
                    </a:srgbClr>
                  </a:outerShdw>
                </a:effectLst>
                <a:latin typeface="Impact"/>
              </a:rPr>
              <a:t>НАШ СТАДИОН</a:t>
            </a:r>
            <a:endParaRPr lang="ru-RU" sz="3600" kern="10" spc="0" dirty="0">
              <a:ln w="9525">
                <a:solidFill>
                  <a:srgbClr val="CC99FF"/>
                </a:solidFill>
                <a:round/>
                <a:headEnd/>
                <a:tailEnd/>
              </a:ln>
              <a:gradFill rotWithShape="0">
                <a:gsLst>
                  <a:gs pos="0">
                    <a:srgbClr val="6600CC"/>
                  </a:gs>
                  <a:gs pos="100000">
                    <a:srgbClr val="CC00CC"/>
                  </a:gs>
                </a:gsLst>
                <a:lin ang="5400000" scaled="1"/>
              </a:gradFill>
              <a:effectLst>
                <a:outerShdw dist="53882" dir="2700000" algn="ctr" rotWithShape="0">
                  <a:srgbClr val="9999FF">
                    <a:alpha val="80000"/>
                  </a:srgbClr>
                </a:outerShdw>
              </a:effectLst>
              <a:latin typeface="Impact"/>
            </a:endParaRPr>
          </a:p>
        </p:txBody>
      </p:sp>
      <p:pic>
        <p:nvPicPr>
          <p:cNvPr id="8" name="Содержимое 7" descr="IMG_9045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283968" y="1628800"/>
            <a:ext cx="4038600" cy="2692400"/>
          </a:xfrm>
        </p:spPr>
      </p:pic>
      <p:pic>
        <p:nvPicPr>
          <p:cNvPr id="9" name="Содержимое 8" descr="IMG_904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11560" y="1628800"/>
            <a:ext cx="4038600" cy="2692400"/>
          </a:xfrm>
        </p:spPr>
      </p:pic>
      <p:pic>
        <p:nvPicPr>
          <p:cNvPr id="11" name="Рисунок 10" descr="C:\Users\123\Desktop\IMG_905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91680" y="4437112"/>
            <a:ext cx="5544615" cy="2340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899592" y="4437112"/>
            <a:ext cx="6870700" cy="736104"/>
          </a:xfrm>
        </p:spPr>
        <p:txBody>
          <a:bodyPr/>
          <a:lstStyle/>
          <a:p>
            <a:r>
              <a:rPr lang="ru-RU" sz="96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Спасибо за внимание!</a:t>
            </a:r>
            <a:endParaRPr lang="ru-RU" sz="96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2656"/>
            <a:ext cx="6870700" cy="915888"/>
          </a:xfrm>
        </p:spPr>
        <p:txBody>
          <a:bodyPr/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УЧИТЕЛЯ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643570" y="2357430"/>
            <a:ext cx="369118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b="1" dirty="0" smtClean="0">
                <a:solidFill>
                  <a:srgbClr val="FF0000"/>
                </a:solidFill>
              </a:rPr>
              <a:t>Гурова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Ирина </a:t>
            </a:r>
          </a:p>
          <a:p>
            <a:r>
              <a:rPr lang="ru-RU" sz="4400" b="1" dirty="0" smtClean="0">
                <a:solidFill>
                  <a:srgbClr val="FF0000"/>
                </a:solidFill>
              </a:rPr>
              <a:t>Валериевна</a:t>
            </a:r>
          </a:p>
        </p:txBody>
      </p:sp>
      <p:pic>
        <p:nvPicPr>
          <p:cNvPr id="2050" name="Picture 2" descr="C:\Users\User\Downloads\IMG-20191004-WA0023_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268760"/>
            <a:ext cx="3596640" cy="472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0"/>
            <a:ext cx="6870700" cy="915888"/>
          </a:xfrm>
        </p:spPr>
        <p:txBody>
          <a:bodyPr/>
          <a:lstStyle/>
          <a:p>
            <a:r>
              <a:rPr lang="ru-RU" sz="6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УЧИТЕЛЯ</a:t>
            </a:r>
            <a:endParaRPr lang="ru-RU" sz="60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6143636" y="2214554"/>
            <a:ext cx="403244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 smtClean="0">
                <a:solidFill>
                  <a:srgbClr val="FF0000"/>
                </a:solidFill>
              </a:rPr>
              <a:t>Хмелевская 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Юлия</a:t>
            </a:r>
          </a:p>
          <a:p>
            <a:r>
              <a:rPr lang="ru-RU" sz="3600" b="1" dirty="0" smtClean="0">
                <a:solidFill>
                  <a:srgbClr val="FF0000"/>
                </a:solidFill>
              </a:rPr>
              <a:t>Сергеевна</a:t>
            </a:r>
          </a:p>
        </p:txBody>
      </p:sp>
      <p:pic>
        <p:nvPicPr>
          <p:cNvPr id="1026" name="Picture 2" descr="C:\Users\User\Downloads\IMG_20180713_101442_HDR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196752"/>
            <a:ext cx="4408339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900336"/>
          </a:xfrm>
        </p:spPr>
        <p:txBody>
          <a:bodyPr/>
          <a:lstStyle/>
          <a:p>
            <a:r>
              <a:rPr lang="ru-RU" sz="6000" b="1" dirty="0">
                <a:ln w="12700">
                  <a:solidFill>
                    <a:srgbClr val="FF0000">
                      <a:satMod val="155000"/>
                    </a:srgbClr>
                  </a:solidFill>
                  <a:prstDash val="solid"/>
                </a:ln>
                <a:solidFill>
                  <a:srgbClr val="FFB800">
                    <a:tint val="85000"/>
                    <a:satMod val="155000"/>
                  </a:srgb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НАШИ УЧИТЕЛЯ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 algn="r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3600" b="1" kern="1200" dirty="0" smtClean="0">
              <a:solidFill>
                <a:srgbClr val="FF0000"/>
              </a:solidFill>
            </a:endParaRPr>
          </a:p>
          <a:p>
            <a:pPr marL="0" lvl="0" indent="0" algn="r" fontAlgn="auto">
              <a:spcBef>
                <a:spcPts val="0"/>
              </a:spcBef>
              <a:spcAft>
                <a:spcPts val="0"/>
              </a:spcAft>
              <a:buNone/>
            </a:pPr>
            <a:endParaRPr lang="ru-RU" sz="3600" b="1" kern="1200" dirty="0">
              <a:solidFill>
                <a:srgbClr val="FF0000"/>
              </a:solidFill>
            </a:endParaRPr>
          </a:p>
          <a:p>
            <a:pPr marL="0" lvl="0" indent="0" algn="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kern="1200" dirty="0" err="1" smtClean="0">
                <a:solidFill>
                  <a:srgbClr val="FF0000"/>
                </a:solidFill>
              </a:rPr>
              <a:t>Борзилова</a:t>
            </a:r>
            <a:endParaRPr lang="ru-RU" sz="3600" b="1" kern="1200" dirty="0" smtClean="0">
              <a:solidFill>
                <a:srgbClr val="FF0000"/>
              </a:solidFill>
            </a:endParaRPr>
          </a:p>
          <a:p>
            <a:pPr marL="0" lvl="0" indent="0" algn="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kern="1200" dirty="0" smtClean="0">
                <a:solidFill>
                  <a:srgbClr val="FF0000"/>
                </a:solidFill>
              </a:rPr>
              <a:t>Дарья</a:t>
            </a:r>
          </a:p>
          <a:p>
            <a:pPr marL="0" lvl="0" indent="0" algn="r" fontAlgn="auto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600" b="1" kern="1200" dirty="0">
                <a:solidFill>
                  <a:srgbClr val="FF0000"/>
                </a:solidFill>
              </a:rPr>
              <a:t>С</a:t>
            </a:r>
            <a:r>
              <a:rPr lang="ru-RU" sz="3600" b="1" kern="1200" dirty="0" smtClean="0">
                <a:solidFill>
                  <a:srgbClr val="FF0000"/>
                </a:solidFill>
              </a:rPr>
              <a:t>тепановна</a:t>
            </a:r>
            <a:endParaRPr lang="ru-RU" dirty="0"/>
          </a:p>
        </p:txBody>
      </p:sp>
      <p:pic>
        <p:nvPicPr>
          <p:cNvPr id="1026" name="Picture 2" descr="C:\Users\User\Downloads\20200122_0609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052736"/>
            <a:ext cx="3645524" cy="5320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546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476672"/>
            <a:ext cx="6870700" cy="915888"/>
          </a:xfrm>
        </p:spPr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Уважаемые родители!</a:t>
            </a:r>
            <a:endParaRPr lang="ru-RU" b="1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dirty="0" smtClean="0"/>
              <a:t> 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В первые классы  принимаются все дети, достигшие к 1 сентября текущего года возраста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 </a:t>
            </a:r>
            <a:r>
              <a:rPr lang="ru-RU" b="1" dirty="0" smtClean="0">
                <a:solidFill>
                  <a:srgbClr val="FF0000"/>
                </a:solidFill>
                <a:latin typeface="Verdana" pitchFamily="34" charset="0"/>
              </a:rPr>
              <a:t>не менее 6,5 лет  </a:t>
            </a:r>
          </a:p>
          <a:p>
            <a:pPr algn="ctr">
              <a:buNone/>
            </a:pPr>
            <a:r>
              <a:rPr lang="ru-RU" b="1" dirty="0" smtClean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Verdana" pitchFamily="34" charset="0"/>
              </a:rPr>
              <a:t>при отсутствии противопоказаний по состоянию здоровья</a:t>
            </a:r>
            <a:endParaRPr lang="ru-RU" b="1" dirty="0" smtClean="0">
              <a:solidFill>
                <a:srgbClr val="FF0000"/>
              </a:solidFill>
              <a:latin typeface="Verdana" pitchFamily="34" charset="0"/>
            </a:endParaRPr>
          </a:p>
          <a:p>
            <a:pPr algn="ctr">
              <a:buNone/>
            </a:pPr>
            <a:endParaRPr lang="ru-RU" dirty="0" smtClean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7956376" cy="1800200"/>
          </a:xfrm>
        </p:spPr>
        <p:txBody>
          <a:bodyPr/>
          <a:lstStyle/>
          <a:p>
            <a:r>
              <a:rPr lang="ru-RU" dirty="0" smtClean="0"/>
              <a:t>Прием документов в 1 класс </a:t>
            </a:r>
            <a:r>
              <a:rPr lang="ru-RU" sz="3600" dirty="0" smtClean="0"/>
              <a:t>начинается</a:t>
            </a: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>
                <a:solidFill>
                  <a:srgbClr val="FF0000"/>
                </a:solidFill>
              </a:rPr>
              <a:t>    </a:t>
            </a:r>
            <a:r>
              <a:rPr lang="ru-RU" sz="4000" dirty="0" smtClean="0">
                <a:solidFill>
                  <a:srgbClr val="FF0000"/>
                </a:solidFill>
              </a:rPr>
              <a:t>1 февраля  2020 года</a:t>
            </a:r>
            <a:endParaRPr lang="ru-RU" sz="4000" dirty="0">
              <a:solidFill>
                <a:srgbClr val="FF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2071678"/>
            <a:ext cx="8712968" cy="3108920"/>
          </a:xfrm>
        </p:spPr>
        <p:txBody>
          <a:bodyPr/>
          <a:lstStyle/>
          <a:p>
            <a:pPr algn="ctr">
              <a:spcBef>
                <a:spcPts val="0"/>
              </a:spcBef>
              <a:buNone/>
            </a:pPr>
            <a:r>
              <a:rPr lang="ru-RU" dirty="0" smtClean="0"/>
              <a:t>   детей, которые проживают на территории, закрепленной за общеобразовательным учреждением.</a:t>
            </a:r>
          </a:p>
          <a:p>
            <a:pPr algn="ctr">
              <a:spcBef>
                <a:spcPts val="0"/>
              </a:spcBef>
              <a:buNone/>
            </a:pPr>
            <a:endParaRPr lang="ru-RU" dirty="0" smtClean="0"/>
          </a:p>
          <a:p>
            <a:pPr algn="ctr">
              <a:spcBef>
                <a:spcPts val="0"/>
              </a:spcBef>
              <a:buNone/>
            </a:pPr>
            <a:r>
              <a:rPr lang="ru-RU" dirty="0" smtClean="0">
                <a:solidFill>
                  <a:srgbClr val="FF0000"/>
                </a:solidFill>
              </a:rPr>
              <a:t>С 1 июля 2020 года </a:t>
            </a:r>
            <a:r>
              <a:rPr lang="ru-RU" dirty="0" smtClean="0"/>
              <a:t>начинается приём документов детей, проживающих вне микрорайона школы </a:t>
            </a:r>
          </a:p>
          <a:p>
            <a:pPr algn="ctr">
              <a:spcBef>
                <a:spcPts val="0"/>
              </a:spcBef>
              <a:buNone/>
            </a:pPr>
            <a:r>
              <a:rPr lang="ru-RU" dirty="0"/>
              <a:t> </a:t>
            </a:r>
            <a:r>
              <a:rPr lang="ru-RU" dirty="0" smtClean="0"/>
              <a:t>        (при наличии свободных мест)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1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6498</TotalTime>
  <Words>1147</Words>
  <Application>Microsoft Office PowerPoint</Application>
  <PresentationFormat>Экран (4:3)</PresentationFormat>
  <Paragraphs>204</Paragraphs>
  <Slides>46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46</vt:i4>
      </vt:variant>
    </vt:vector>
  </HeadingPairs>
  <TitlesOfParts>
    <vt:vector size="48" baseType="lpstr">
      <vt:lpstr>Тема1</vt:lpstr>
      <vt:lpstr>Тема Office</vt:lpstr>
      <vt:lpstr>    МБОУ  г.Ростова-на-Дону «Школа №81»</vt:lpstr>
      <vt:lpstr>Директор МБОУ«Школа № 81»</vt:lpstr>
      <vt:lpstr>Презентация PowerPoint</vt:lpstr>
      <vt:lpstr>НАШИ УЧИТЕЛЯ</vt:lpstr>
      <vt:lpstr>НАШИ УЧИТЕЛЯ</vt:lpstr>
      <vt:lpstr>НАШИ УЧИТЕЛЯ</vt:lpstr>
      <vt:lpstr>НАШИ УЧИТЕЛЯ</vt:lpstr>
      <vt:lpstr>Уважаемые родители!</vt:lpstr>
      <vt:lpstr>Прием документов в 1 класс начинается      1 февраля  2020 года</vt:lpstr>
      <vt:lpstr>Микрорайон МБОУ «Школа №81»</vt:lpstr>
      <vt:lpstr>Микрорайон МБОУ «Школа №81»</vt:lpstr>
      <vt:lpstr>Прием документов в 1 класс</vt:lpstr>
      <vt:lpstr>Документы при записи в школу</vt:lpstr>
      <vt:lpstr>По каким учебным программам обучают в начальной школе ? «Школа России»</vt:lpstr>
      <vt:lpstr>Особенности школьной жизни первоклассника</vt:lpstr>
      <vt:lpstr>Какие учебные предметы изучают в 1 классе?</vt:lpstr>
      <vt:lpstr>Внеурочная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Внеурочная деятельность</vt:lpstr>
      <vt:lpstr>Что важно знать родителям будущих первоклассников?</vt:lpstr>
      <vt:lpstr>Презентация PowerPoint</vt:lpstr>
      <vt:lpstr> Ответы на часто  задаваемые вопросы.</vt:lpstr>
      <vt:lpstr> Обязательно ли ребёнок  должен уметь читать  и писать  к 1 классу?</vt:lpstr>
      <vt:lpstr>Обязательна ли  школьная форма ?</vt:lpstr>
      <vt:lpstr>Можно ли носить в 1 классе мобильный телефон?</vt:lpstr>
      <vt:lpstr>Можно ли носить в школу игрушки? </vt:lpstr>
      <vt:lpstr>Есть ли  домашнее задание  в 1 классе?</vt:lpstr>
      <vt:lpstr>Мой ребёнок левша, будут ли его переучивать писать правой рукой?</vt:lpstr>
      <vt:lpstr>Что должен уметь и знать будущий первоклассник?</vt:lpstr>
      <vt:lpstr>Что должен уметь и знать будущий первоклассник?</vt:lpstr>
      <vt:lpstr>Как правильно организовать дома рабочее место ученика?</vt:lpstr>
      <vt:lpstr>Нужно ли наказывать ребёнка за отсутствие успехов в обучении?</vt:lpstr>
      <vt:lpstr>Какие занятия полезны для ребёнка в период подготовки к школе? </vt:lpstr>
      <vt:lpstr>Какие занятия полезны для ребёнка в период подготовки к школе? </vt:lpstr>
      <vt:lpstr>Развитие мелких мышц руки:</vt:lpstr>
      <vt:lpstr>Развитие мелких мышц руки:</vt:lpstr>
      <vt:lpstr>Презентация PowerPoint</vt:lpstr>
      <vt:lpstr>Презентация PowerPoint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123</dc:creator>
  <cp:lastModifiedBy>User</cp:lastModifiedBy>
  <cp:revision>205</cp:revision>
  <cp:lastPrinted>2020-01-22T09:45:19Z</cp:lastPrinted>
  <dcterms:created xsi:type="dcterms:W3CDTF">2012-02-13T15:01:06Z</dcterms:created>
  <dcterms:modified xsi:type="dcterms:W3CDTF">2020-01-23T10:50:00Z</dcterms:modified>
</cp:coreProperties>
</file>