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70" r:id="rId2"/>
    <p:sldId id="280" r:id="rId3"/>
    <p:sldId id="283" r:id="rId4"/>
    <p:sldId id="284" r:id="rId5"/>
    <p:sldId id="279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9" r:id="rId16"/>
    <p:sldId id="294" r:id="rId17"/>
    <p:sldId id="296" r:id="rId18"/>
    <p:sldId id="297" r:id="rId19"/>
    <p:sldId id="295" r:id="rId20"/>
    <p:sldId id="298" r:id="rId21"/>
    <p:sldId id="28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2" d="100"/>
          <a:sy n="82" d="100"/>
        </p:scale>
        <p:origin x="6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2F7B378-F3C3-41B8-8DD0-C5D620DAFC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01C03F-57BC-48E8-9722-8F93BB1458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3EABC-888E-45EE-8863-6B9DADE81BC7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DD4E16-63A7-46D4-965F-DFEDEEC2FF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3C3E9B-2E8C-428D-BB7E-0AA702DDA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C2CC4-1C78-404B-A098-5CACD23DFB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01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5A776-3F97-4299-AFB8-9607DF94E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ABD1B4-9E57-4BD4-81F5-AD9997A23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6626D-2242-4C34-83D2-02E98BEF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123AF0-EA6C-459B-B732-DB2D79C0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CC6188-CFB6-43C2-9349-FD96859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2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ECF8D-844C-4207-BAFA-BADE0FBA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426469-404D-401F-95F6-E0C98645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95BDFE-B10E-4FAF-A15D-F4FFD9782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9061DF-27D3-42F9-9FB4-651396A7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6BC1DC-F4E9-4874-BE0B-D6D6744D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E5B1EA-92C7-47FC-BC38-1FAB347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3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6B7A6-6EAC-4BBF-948C-C8D5733C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D5E4AE-9B2E-46CA-8717-200A217D0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93BE01-4769-4E6A-8960-83538B200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49CE3-EA6D-4380-B1AE-193EFD61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7A502A-D4FD-4860-9BFE-4FB90CE4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6699D3-C1D9-45F6-B369-7F88E8BA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96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E499A-B1C5-45D5-BA03-DB7D34F1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2902A6-0545-4C86-AEB4-D4D2026CD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818021-F016-46DF-9876-A3BF58A4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377C4-5A91-434C-9B36-D20BBE5A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638BE-7E3D-4F28-AB07-F72F16C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65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977926-8E4F-4CE6-A757-91CAAD5EE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434D3B-A7EE-494D-9948-39B8B4F12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02B6CD-1749-42A2-86BD-A05BF5EA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30530-D506-4099-A747-AB201739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CE513-E3FF-416C-BA50-7558E37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9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870FD-F4C7-49CF-B581-7F35094F9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936A2-3190-4A74-A7F5-9A69B38E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E91E77-A7CC-4598-930C-DC667BE9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97651-1A0A-4FF5-B49F-690FFDD8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7301F7-4AC7-44A9-9959-6C07836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4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6F5AD-EA4A-4DB8-8427-F2BAC2E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600F0-D511-4EA6-8E66-4B74E302D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521C7B-7A88-453B-8B33-0751D78C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60E05E-D298-4F3D-A9B1-75C01179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01BB4F-9B21-431B-8FA1-C79A9C20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3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4698B-97E6-474E-B597-819E37C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A650EA-3B6A-4EFF-8B9E-5975F7661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0CA183-0D2A-4ED2-9DBA-5BE63CE07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640056-3AB9-4C72-A36D-A44812C8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A5C592-8D9A-4EFD-BDAF-004FADE0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BF0E49-99AE-476F-BF3C-ACE56106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6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459DED-C11A-4511-A847-493005395558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541E7-5B4D-43E5-8F59-EBDE70BC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81C85-17C3-4494-ADC5-41279F5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DFDBC3-9040-454D-921A-8EFEBEB7EFA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A29F9-23BA-4ECB-82B3-298CF148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B0088F-4F61-4CA9-8363-CD424405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3FC360-5B08-4CF4-A526-AB2CCE9F3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88615A-2070-42C4-B6D8-FBF878A10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FECA10-3085-492F-995A-86D656093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31F736-D24A-4001-B690-35E7524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27D62C-DA1D-45F4-81AB-08FB0044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C030DF-F60C-4C5C-9AFC-1EFD8EB1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1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3FAD6-11EA-489A-A363-BEDC63A3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D500A0-4AAC-4067-B9F1-2003436D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AABCB-729C-43E9-800C-52465EA1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39AD69-049B-4695-82B6-90F26809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3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98DA06-64B5-4510-A27E-BE7B3BC5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8C18A-6119-4890-A99B-6AEF6E5A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A9E183-1F9C-4A45-93C6-002A250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FBEC2-919E-4102-894D-6DB41EC7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FB6738-3D94-4778-815D-9A8651015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AC02A4-B7C1-4153-BB05-1E4CDE679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CA107-8654-43C3-BF7C-DB81E0A9004F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DF5F0C-3923-461E-8DC7-F30C6710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866F7A-327E-44B1-B5F8-E9DA7BB9D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55F7-023C-4A29-AED4-3CBE049975C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hlinkClick r:id="rId15"/>
            <a:extLst>
              <a:ext uri="{FF2B5EF4-FFF2-40B4-BE49-F238E27FC236}">
                <a16:creationId xmlns:a16="http://schemas.microsoft.com/office/drawing/2014/main" id="{70F833F9-0231-4EE9-AFEB-F77CEF52A2B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3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B72969-8567-490C-A9E2-92C86A6A4966}"/>
              </a:ext>
            </a:extLst>
          </p:cNvPr>
          <p:cNvSpPr txBox="1"/>
          <p:nvPr/>
        </p:nvSpPr>
        <p:spPr>
          <a:xfrm>
            <a:off x="242513" y="2168254"/>
            <a:ext cx="5988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</a:rPr>
              <a:t>Проведение психолого-педагогической диагностики обучающихся с РАС в Ресурсном классе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91CEF1-B026-4460-85DB-E6E27091DDEE}"/>
              </a:ext>
            </a:extLst>
          </p:cNvPr>
          <p:cNvSpPr/>
          <p:nvPr/>
        </p:nvSpPr>
        <p:spPr>
          <a:xfrm>
            <a:off x="4277793" y="1076836"/>
            <a:ext cx="450000" cy="270000"/>
          </a:xfrm>
          <a:prstGeom prst="rect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F7329957-12D8-4A21-80E0-F51EBF1576DE}"/>
              </a:ext>
            </a:extLst>
          </p:cNvPr>
          <p:cNvSpPr/>
          <p:nvPr/>
        </p:nvSpPr>
        <p:spPr>
          <a:xfrm>
            <a:off x="218152" y="1963066"/>
            <a:ext cx="336207" cy="315000"/>
          </a:xfrm>
          <a:prstGeom prst="triangle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07C3386-8F08-4520-8F57-561F8005391A}"/>
              </a:ext>
            </a:extLst>
          </p:cNvPr>
          <p:cNvSpPr/>
          <p:nvPr/>
        </p:nvSpPr>
        <p:spPr>
          <a:xfrm>
            <a:off x="4592793" y="244357"/>
            <a:ext cx="270000" cy="270000"/>
          </a:xfrm>
          <a:prstGeom prst="ellipse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/>
              </a:solidFill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A6715CEE-6A13-49AC-9537-D9425C1C1BD6}"/>
              </a:ext>
            </a:extLst>
          </p:cNvPr>
          <p:cNvSpPr/>
          <p:nvPr/>
        </p:nvSpPr>
        <p:spPr>
          <a:xfrm rot="7069724">
            <a:off x="4885987" y="4669208"/>
            <a:ext cx="908160" cy="151723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F317B666-44C3-4487-A0DF-D5A5852ABDCE}"/>
              </a:ext>
            </a:extLst>
          </p:cNvPr>
          <p:cNvSpPr/>
          <p:nvPr/>
        </p:nvSpPr>
        <p:spPr>
          <a:xfrm rot="16531375">
            <a:off x="-147293" y="5958985"/>
            <a:ext cx="908160" cy="151723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90269D15-39A6-44D5-A69F-0D6D88177B66}"/>
              </a:ext>
            </a:extLst>
          </p:cNvPr>
          <p:cNvSpPr/>
          <p:nvPr/>
        </p:nvSpPr>
        <p:spPr>
          <a:xfrm>
            <a:off x="4946588" y="1346836"/>
            <a:ext cx="146211" cy="136988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EA72F473-C12A-41E5-A556-4A27F0BB46D6}"/>
              </a:ext>
            </a:extLst>
          </p:cNvPr>
          <p:cNvSpPr/>
          <p:nvPr/>
        </p:nvSpPr>
        <p:spPr>
          <a:xfrm>
            <a:off x="6231000" y="6107719"/>
            <a:ext cx="238424" cy="223385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4E4D73-4589-41AA-94BF-7C7BF48A8614}"/>
              </a:ext>
            </a:extLst>
          </p:cNvPr>
          <p:cNvSpPr txBox="1"/>
          <p:nvPr/>
        </p:nvSpPr>
        <p:spPr>
          <a:xfrm>
            <a:off x="680628" y="5011498"/>
            <a:ext cx="5012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</a:rPr>
              <a:t>МБОУ «Школа № 81»</a:t>
            </a:r>
          </a:p>
        </p:txBody>
      </p:sp>
      <p:sp>
        <p:nvSpPr>
          <p:cNvPr id="18" name="Полилиния: фигура 21">
            <a:extLst>
              <a:ext uri="{FF2B5EF4-FFF2-40B4-BE49-F238E27FC236}">
                <a16:creationId xmlns:a16="http://schemas.microsoft.com/office/drawing/2014/main" id="{A6715CEE-6A13-49AC-9537-D9425C1C1BD6}"/>
              </a:ext>
            </a:extLst>
          </p:cNvPr>
          <p:cNvSpPr/>
          <p:nvPr/>
        </p:nvSpPr>
        <p:spPr>
          <a:xfrm rot="1483570">
            <a:off x="3177115" y="438495"/>
            <a:ext cx="908160" cy="151723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661D1C-25F4-A7D8-DCC8-77EFA1B92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" y="-22563"/>
            <a:ext cx="1682725" cy="17859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08DDFE9-B4E7-F490-F9B3-BB8A2BA4E1AF}"/>
              </a:ext>
            </a:extLst>
          </p:cNvPr>
          <p:cNvSpPr txBox="1"/>
          <p:nvPr/>
        </p:nvSpPr>
        <p:spPr>
          <a:xfrm>
            <a:off x="154625" y="5492868"/>
            <a:ext cx="6143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2"/>
                </a:solidFill>
              </a:rPr>
              <a:t> г.</a:t>
            </a:r>
            <a:r>
              <a:rPr lang="ru-RU" sz="2400" b="1" dirty="0">
                <a:solidFill>
                  <a:schemeClr val="accent2"/>
                </a:solidFill>
              </a:rPr>
              <a:t>Ростов-на-Дону, пр. 40-летия Победы, 73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A5111EA-82BF-F44B-35B4-97AAEF794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2099" r="9586"/>
          <a:stretch/>
        </p:blipFill>
        <p:spPr>
          <a:xfrm>
            <a:off x="7169537" y="72000"/>
            <a:ext cx="4412169" cy="67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2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000" y="192669"/>
            <a:ext cx="9717855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Когнитивное развитие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67C3E094-CEB4-9EDD-019B-D1F4E5DF61B6}"/>
              </a:ext>
            </a:extLst>
          </p:cNvPr>
          <p:cNvSpPr txBox="1">
            <a:spLocks/>
          </p:cNvSpPr>
          <p:nvPr/>
        </p:nvSpPr>
        <p:spPr>
          <a:xfrm>
            <a:off x="790794" y="1119860"/>
            <a:ext cx="4690864" cy="5541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оценки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формы.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цвета.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величины предметов.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Пространственно-ориентировочные представления.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Осязательное восприятие.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Абстрагирование (классификация).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счета.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9DEFFB-B542-BE57-942F-34897A778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2"/>
          <a:stretch/>
        </p:blipFill>
        <p:spPr>
          <a:xfrm>
            <a:off x="5511000" y="1041558"/>
            <a:ext cx="3420000" cy="55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133" y="346939"/>
            <a:ext cx="9717855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Когнитивное развитие (видеофрагмент)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pic>
        <p:nvPicPr>
          <p:cNvPr id="3" name="VIDEO-2023-02-16-13-45-28">
            <a:hlinkClick r:id="" action="ppaction://media"/>
            <a:extLst>
              <a:ext uri="{FF2B5EF4-FFF2-40B4-BE49-F238E27FC236}">
                <a16:creationId xmlns:a16="http://schemas.microsoft.com/office/drawing/2014/main" id="{C7583ED2-1B99-2865-DDB0-306885FEF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000" y="1715661"/>
            <a:ext cx="7231590" cy="4052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19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133" y="346939"/>
            <a:ext cx="9717855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Моторное развитие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7D873545-E887-2543-4B41-4879ECE51F8A}"/>
              </a:ext>
            </a:extLst>
          </p:cNvPr>
          <p:cNvSpPr txBox="1">
            <a:spLocks/>
          </p:cNvSpPr>
          <p:nvPr/>
        </p:nvSpPr>
        <p:spPr>
          <a:xfrm>
            <a:off x="589946" y="1584000"/>
            <a:ext cx="5050904" cy="5019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оценки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Крупная моторика (ловкость, координация движений тела, тонус всего тела, устойчивость позы).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Манипулирование предметами (качество и скорость манипуляций, функциональное-нефункциональное манипулирование).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Мелкомоторные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навыки в продуктивной деятельности (лепка, рисование) и письме.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133" y="346939"/>
            <a:ext cx="9717855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Метапредметные навыки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BACAB44-D02F-F214-7540-20221A3062A8}"/>
              </a:ext>
            </a:extLst>
          </p:cNvPr>
          <p:cNvSpPr txBox="1">
            <a:spLocks/>
          </p:cNvSpPr>
          <p:nvPr/>
        </p:nvSpPr>
        <p:spPr>
          <a:xfrm>
            <a:off x="396976" y="1491386"/>
            <a:ext cx="4762872" cy="5019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оценки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к учебной деятельности.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ориентироваться в пространстве класса и школы.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ориентироваться в учебном пространстве.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принимать и сохранять учебную задачу.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действовать по заданному алгоритму/образцу.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оценки учителя и одноклассников (отметка, похвала, порицание).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15489B-6866-D91A-56D0-AD621B7A9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011" y="1624792"/>
            <a:ext cx="3735000" cy="477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13AFC1-4F0E-AB99-E3DC-FBCFBC0AD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000" y="3761823"/>
            <a:ext cx="3503937" cy="262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3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134" y="0"/>
            <a:ext cx="9717855" cy="8488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Метапредметные навыки</a:t>
            </a:r>
            <a:r>
              <a:rPr lang="en-US" b="1" dirty="0">
                <a:solidFill>
                  <a:schemeClr val="accent1"/>
                </a:solidFill>
              </a:rPr>
              <a:t> (</a:t>
            </a:r>
            <a:r>
              <a:rPr lang="ru-RU" b="1" dirty="0">
                <a:solidFill>
                  <a:schemeClr val="accent1"/>
                </a:solidFill>
              </a:rPr>
              <a:t>видеофрагмент 1)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pic>
        <p:nvPicPr>
          <p:cNvPr id="2" name="VIDEO-2023-02-16-12-57-36">
            <a:hlinkClick r:id="" action="ppaction://media"/>
            <a:extLst>
              <a:ext uri="{FF2B5EF4-FFF2-40B4-BE49-F238E27FC236}">
                <a16:creationId xmlns:a16="http://schemas.microsoft.com/office/drawing/2014/main" id="{D83A230A-C4FD-85B2-12B7-237A0D69F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1000" y="848889"/>
            <a:ext cx="3221145" cy="585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25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133" y="346939"/>
            <a:ext cx="9717855" cy="8488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Метапредметные навыки</a:t>
            </a:r>
            <a:r>
              <a:rPr lang="en-US" b="1" dirty="0">
                <a:solidFill>
                  <a:schemeClr val="accent1"/>
                </a:solidFill>
              </a:rPr>
              <a:t> (</a:t>
            </a:r>
            <a:r>
              <a:rPr lang="ru-RU" b="1" dirty="0">
                <a:solidFill>
                  <a:schemeClr val="accent1"/>
                </a:solidFill>
              </a:rPr>
              <a:t>видеофрагмент 2)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pic>
        <p:nvPicPr>
          <p:cNvPr id="7" name="VIDEO-2023-02-16-13-33-19">
            <a:hlinkClick r:id="" action="ppaction://media"/>
            <a:extLst>
              <a:ext uri="{FF2B5EF4-FFF2-40B4-BE49-F238E27FC236}">
                <a16:creationId xmlns:a16="http://schemas.microsoft.com/office/drawing/2014/main" id="{A40C185B-4738-866A-F286-0401A5646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556" y="1584000"/>
            <a:ext cx="8688476" cy="4779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070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133" y="346939"/>
            <a:ext cx="9717855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Организационные навыки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D0E8407-707D-7DA3-6593-8221B0DF7C74}"/>
              </a:ext>
            </a:extLst>
          </p:cNvPr>
          <p:cNvSpPr txBox="1">
            <a:spLocks/>
          </p:cNvSpPr>
          <p:nvPr/>
        </p:nvSpPr>
        <p:spPr>
          <a:xfrm>
            <a:off x="457200" y="1533525"/>
            <a:ext cx="3826768" cy="5207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оценки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правил.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 (степень участия взрослого).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организовывать собственную деятельность.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плана деятельности (от одного до нескольких шагов).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на звонок как на сигнал к началу урока.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Целенаправленность и активность на уроке.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у доски.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B4F1A-0AA8-374A-F3F4-290824571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31" y="1520384"/>
            <a:ext cx="3826767" cy="5102356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8328A61-60BF-1F4C-6D8F-6604F9A32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94" y="2253685"/>
            <a:ext cx="3280566" cy="43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7402" y="192669"/>
            <a:ext cx="9717855" cy="8488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Организационные навыки (диагностический бланк)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graphicFrame>
        <p:nvGraphicFramePr>
          <p:cNvPr id="3" name="Объект 7">
            <a:extLst>
              <a:ext uri="{FF2B5EF4-FFF2-40B4-BE49-F238E27FC236}">
                <a16:creationId xmlns:a16="http://schemas.microsoft.com/office/drawing/2014/main" id="{EC2F5A7A-EF0E-B389-BB83-808DDC431B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682700"/>
              </p:ext>
            </p:extLst>
          </p:nvPr>
        </p:nvGraphicFramePr>
        <p:xfrm>
          <a:off x="246000" y="1269000"/>
          <a:ext cx="9131052" cy="5843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7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5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404">
                <a:tc>
                  <a:txBody>
                    <a:bodyPr/>
                    <a:lstStyle/>
                    <a:p>
                      <a:pPr marL="177800" indent="-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Параметры оценки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tc>
                  <a:txBody>
                    <a:bodyPr/>
                    <a:lstStyle/>
                    <a:p>
                      <a:pPr marL="177800" indent="-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Критерии оценки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tc>
                  <a:txBody>
                    <a:bodyPr/>
                    <a:lstStyle/>
                    <a:p>
                      <a:pPr marL="177800" indent="-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Примеры описания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Соблюдение правил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соблюдение общих школьных правил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соблюдение правил, установленных в игровой деятельности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Ребенок соблюдает правила поведения в школе, правильно реагирует на звонки на урок и с урока; следует правилам поведения в классе, ориентируется на учителя, выполняет фронтальные и индивидуальные инструкции учителя, сообщает учителю о завершении задания; спрашивает разрешения, если хочет выйти (в туалет, попить и пр.), отвечает на вопросы учителя только после непосредственной инструкции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Самостоятельность (степень участия взрослого, тьютора)</a:t>
                      </a:r>
                      <a:endParaRPr lang="ru-RU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полная поддержка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частичная поддержка</a:t>
                      </a:r>
                    </a:p>
                    <a:p>
                      <a:pPr marL="4000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 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Способен действовать самостоятельно; необходима поддержка взрослого в новых, незнакомых ситуациях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3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Умение организовать собственную деятельность (перемену, досуг)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способность самостоятельного планирования и организации деятельности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необходимая степень участия взрослого при организации перемены/досуга ребенка</a:t>
                      </a:r>
                    </a:p>
                    <a:p>
                      <a:pPr marL="4000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effectLst/>
                        </a:rPr>
                        <a:t> 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Способен инициировать общую игру, включается в совместную игру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Ребенок знает, как он хочет провести перемену, при информировании о количестве оставшегося времени может отказаться от какой-либо деятельности, чтобы успеть заняться еще и другим любимым делом; может при необходимости попросить у взрослого помощи для осуществления какого-либо приятного занятия;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68" marR="4546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5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0" y="96220"/>
            <a:ext cx="9426928" cy="84888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</a:rPr>
              <a:t>Организационные навыки (диагностический бланк 2)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EE65A56-42FB-6801-FD55-492F4E3DA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640566"/>
              </p:ext>
            </p:extLst>
          </p:nvPr>
        </p:nvGraphicFramePr>
        <p:xfrm>
          <a:off x="252464" y="952015"/>
          <a:ext cx="9144000" cy="5136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6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Наличие плана деятельности (от одного до нескольких шагов)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умение составлять план деятельности и следовать ему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количество шагов плана, доступных для ребенка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ребенок не может составлять план и следовать ему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ребенок может выполнять план из 1-2 шагов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30175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ребенок может следовать плану, содержащему 3-4 пункта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ребенку доступно выполнение плана из 5 и более шагов.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0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Ориентировка на звонок как на сигнал к началу урока (прерывание активности на перемене, подготовка к следующему уроку, занимание своего места)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устойчивость ориентировки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самостоятельность действий при подготовке к уроку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умение ориентироваться в пространстве класса, находить свое место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после предупреждения учителя / звонка продолжает играть в сенсорной зоне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занимает свое место после указаний учителя / подсказок </a:t>
                      </a:r>
                      <a:r>
                        <a:rPr lang="ru-RU" sz="1200" dirty="0" err="1">
                          <a:effectLst/>
                        </a:rPr>
                        <a:t>тьютора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находит свою парту, вешает рюкзак на крючок, садится за парту, ожидая инструкций учителя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95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Целенаправленность и активность участия в процессе урока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длительность сохранения активного внимания к происходящему на уроке, к указаниям учителя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способность концентрироваться на учебной задаче и достигать результат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следит за происходящим у доски, участвует в ходе урока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требуются многократные индивидуально направленные указания учителя / </a:t>
                      </a:r>
                      <a:r>
                        <a:rPr lang="ru-RU" sz="1200" dirty="0" err="1">
                          <a:effectLst/>
                        </a:rPr>
                        <a:t>тьютора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задание редко выполняет до конца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закончив задание, прекращает деятельность, сообщает педагогу о завершении задания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поднимает руку, если хочет что-то сказать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dirty="0">
                          <a:effectLst/>
                        </a:rPr>
                        <a:t>ожидает очереди при ответе на вопрос учителя, выполнении задания и т.д.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52" marR="5115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DFC2BCC-B88F-BF46-90AA-BB1BDCFAD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841556"/>
              </p:ext>
            </p:extLst>
          </p:nvPr>
        </p:nvGraphicFramePr>
        <p:xfrm>
          <a:off x="253002" y="5736369"/>
          <a:ext cx="9143999" cy="1296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2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5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6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у доски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соответствие поведения инструкции педагога (выйти к доске, выполнить задание, занять свое место)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самостоятельность в поведении у доски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447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выходит к доске, выполняет задание у доски, садится на свое место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6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133" y="346939"/>
            <a:ext cx="9717855" cy="8488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Организационные навыки (видеофрагмент)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pic>
        <p:nvPicPr>
          <p:cNvPr id="2" name="VIDEO-2023-02-16-13-40-22">
            <a:hlinkClick r:id="" action="ppaction://media"/>
            <a:extLst>
              <a:ext uri="{FF2B5EF4-FFF2-40B4-BE49-F238E27FC236}">
                <a16:creationId xmlns:a16="http://schemas.microsoft.com/office/drawing/2014/main" id="{F2DB05F2-AB97-D7AD-5455-601F00E5D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50" y="1317074"/>
            <a:ext cx="9355887" cy="514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2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" y="135557"/>
            <a:ext cx="9405001" cy="848889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schemeClr val="accent1"/>
                </a:solidFill>
              </a:rPr>
              <a:t>Для чего мы проводим диагностику?</a:t>
            </a:r>
            <a:endParaRPr lang="ru-RU" sz="3800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D10CB7-312D-A8C2-A3CD-206EC5B92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A777E2-30EC-3E91-4390-E93028347CCA}"/>
              </a:ext>
            </a:extLst>
          </p:cNvPr>
          <p:cNvSpPr txBox="1"/>
          <p:nvPr/>
        </p:nvSpPr>
        <p:spPr>
          <a:xfrm>
            <a:off x="66000" y="852560"/>
            <a:ext cx="9651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Для того, чтобы:</a:t>
            </a:r>
          </a:p>
          <a:p>
            <a:pPr marL="285750" indent="-285750">
              <a:buFontTx/>
              <a:buChar char="-"/>
            </a:pPr>
            <a:r>
              <a:rPr lang="ru-RU" sz="2400" b="1" dirty="0"/>
              <a:t> выявить трудности и преграды, мешающие ребёнку с РАС успешно учиться.</a:t>
            </a:r>
          </a:p>
          <a:p>
            <a:pPr marL="285750" indent="-285750">
              <a:buFontTx/>
              <a:buChar char="-"/>
            </a:pPr>
            <a:r>
              <a:rPr lang="ru-RU" sz="2400" b="1" dirty="0"/>
              <a:t>определить потребность в специфических индивидуальных условиях обучения.</a:t>
            </a:r>
          </a:p>
          <a:p>
            <a:pPr marL="285750" indent="-285750">
              <a:buFontTx/>
              <a:buChar char="-"/>
            </a:pPr>
            <a:r>
              <a:rPr lang="ru-RU" sz="2400" b="1" dirty="0"/>
              <a:t>выявить сильные стороны и мотивационные факторы.</a:t>
            </a:r>
          </a:p>
          <a:p>
            <a:pPr marL="285750" indent="-285750">
              <a:buFontTx/>
              <a:buChar char="-"/>
            </a:pPr>
            <a:r>
              <a:rPr lang="ru-RU" sz="2400" b="1" dirty="0"/>
              <a:t>по итогам заключения составить индивидуальную программу развития и адаптированную образовательную программу (АОП).</a:t>
            </a:r>
          </a:p>
        </p:txBody>
      </p:sp>
      <p:pic>
        <p:nvPicPr>
          <p:cNvPr id="2" name="Рисунок 1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C829026-C606-ACDD-8AD8-A3BCEDFC0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706" y="2836639"/>
            <a:ext cx="2934294" cy="391239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человек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ADB292ED-948E-DF0E-6BDE-397B10D78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094"/>
          <a:stretch/>
        </p:blipFill>
        <p:spPr>
          <a:xfrm>
            <a:off x="1083505" y="4010090"/>
            <a:ext cx="2777379" cy="28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1C649C7-A8D5-A91B-E00E-A6B7B9C2F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99" y="141722"/>
            <a:ext cx="88482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Рабочая программа для ученика 3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Рекус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Виталия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(дата составления программы: )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Раздел: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навыки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/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Виталик научится узнавать (различать) и называть школьные принадлежности.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0175" algn="l"/>
              </a:tabLst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05C59AE-FEC5-41FE-721E-A4C44B8BA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59308"/>
              </p:ext>
            </p:extLst>
          </p:nvPr>
        </p:nvGraphicFramePr>
        <p:xfrm>
          <a:off x="111000" y="1766445"/>
          <a:ext cx="9436669" cy="5211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7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15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92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Шаги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98" marR="574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98" marR="574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Действия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98" marR="574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Уровни помощи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98" marR="574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Ответ ученика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98" marR="574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98" marR="5749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Шаги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9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Портфель, дневник, карточки с изображением предметов.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Располагаю перед Виталиком портфель и дневник или карточки с изображением этих предметов. Первые 2-3 раза сначала называю их. Даю инструкцию: «Покажи (название предмета)». После того, как ребёнок показывает все предметы,  указываю на предмет/ карточку и спрашиваю, что это. При безошибочном показывании предметов оставляется только вопрос: «Это?».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Указательный жест. Вербальная – называю слово целиком, называю первый слог.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Виталик называет школьные принадлежности.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Положительный: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Виталик будет называть школьные принадлежности.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Отрицательный: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Виталик даже с подсказкой не будет называть школьные принадлежности.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8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" y="279000"/>
            <a:ext cx="9405001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Благодарим за внимание!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pic>
        <p:nvPicPr>
          <p:cNvPr id="17" name="Объект 7" descr="Изображение выглядит как внутренний, человек, игрушка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683C005D-6B92-E86A-8525-C8F125A48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7" y="1199113"/>
            <a:ext cx="4137525" cy="551670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стол, внутрен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9484F983-0067-B41C-C119-F15DBB229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4" y="1222440"/>
            <a:ext cx="4137525" cy="55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" y="135557"/>
            <a:ext cx="9405001" cy="848889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schemeClr val="accent1"/>
                </a:solidFill>
              </a:rPr>
              <a:t>Требования к диагностическому инструменту</a:t>
            </a:r>
            <a:endParaRPr lang="ru-RU" sz="3800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D10CB7-312D-A8C2-A3CD-206EC5B92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3472AE6-6E4C-9E2C-7DB9-BF45CBD9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58" y="1384114"/>
            <a:ext cx="7706012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D10CB7-312D-A8C2-A3CD-206EC5B92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1D18E7-1712-A88E-C148-93C8A3FF1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00" y="1000315"/>
            <a:ext cx="3744400" cy="5524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4EDA108-FA00-B31D-0849-0556AE57A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084801"/>
              </p:ext>
            </p:extLst>
          </p:nvPr>
        </p:nvGraphicFramePr>
        <p:xfrm>
          <a:off x="156000" y="950150"/>
          <a:ext cx="6183323" cy="5772293"/>
        </p:xfrm>
        <a:graphic>
          <a:graphicData uri="http://schemas.openxmlformats.org/drawingml/2006/table">
            <a:tbl>
              <a:tblPr firstRow="1" firstCol="1" bandRow="1"/>
              <a:tblGrid>
                <a:gridCol w="2429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3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302">
                <a:tc gridSpan="2">
                  <a:txBody>
                    <a:bodyPr/>
                    <a:lstStyle/>
                    <a:p>
                      <a:pPr algn="ctr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Речь и коммуникация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302">
                <a:tc>
                  <a:txBody>
                    <a:bodyPr/>
                    <a:lstStyle/>
                    <a:p>
                      <a:pPr algn="ctr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Особенности речи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Примеры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577"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Мутизм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(отсутствие речи)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Невербальными средствами коммуникации (жест, кар­точки и т.д.) не владеет. Понимание речи ситуативно, резко огра­ничено. Объем пассивного словаря крайне низкий. Письменная речь не сформирована.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Эхолалии (повторение слов, фраз, сказанных другим лицом), часто от­сроченные, воспроизводимые спустя некоторое время)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302"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в речи обращений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302"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Несостоятельность в диалоге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Трудности понимания вербальной информации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9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Автономность речи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2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Неправильное употребление личных местоимений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Нарушение семантики (расширение или чрезмерное сужение толкова­ний значений слов), неологизмы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Нарушения грамматического строя речи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Нарушения звукопроизношения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2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Нарушения просодических компонентов речи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031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пользоваться речью для решения коммуникативных задач/ умение использовать альтернативные средства коммуникации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73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задавать вопросы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использованием АСК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  <a:tabLst>
                          <a:tab pos="2898775" algn="r"/>
                        </a:tabLs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использованием невербальных средств	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Использует руку для другого на указания на интересующий предмет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Адресность вопроса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Вопросительная интонация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Ожидание ответа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Адекватность вопроса ситуации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03" marR="650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1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" y="279000"/>
            <a:ext cx="9405001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Структура диагностического бланка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98B0AD4-AD2F-80E3-5746-8C8BDB942CED}"/>
              </a:ext>
            </a:extLst>
          </p:cNvPr>
          <p:cNvGrpSpPr>
            <a:grpSpLocks/>
          </p:cNvGrpSpPr>
          <p:nvPr/>
        </p:nvGrpSpPr>
        <p:grpSpPr>
          <a:xfrm>
            <a:off x="2451000" y="1434912"/>
            <a:ext cx="6333616" cy="4344308"/>
            <a:chOff x="2276984" y="1523092"/>
            <a:chExt cx="6333616" cy="434430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30D4B3-98F3-8521-733F-ABD4A6505BBE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663" y="2124075"/>
              <a:ext cx="3743325" cy="3743325"/>
            </a:xfrm>
            <a:prstGeom prst="ellipse">
              <a:avLst/>
            </a:prstGeom>
            <a:gradFill rotWithShape="1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4A0D7883-D5D7-8BCE-AABB-9ED7B842AD9B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4375" y="2603500"/>
              <a:ext cx="2749550" cy="274637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137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13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>
              <a:prstShdw prst="shdw17" dist="17961" dir="2700000">
                <a:srgbClr val="FFFFFF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888DC15A-7C68-34B5-DD3B-2F4FE9BF067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563888" y="3463246"/>
              <a:ext cx="224484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/>
                <a:t>Три колонки </a:t>
              </a:r>
              <a:endParaRPr lang="en-US" altLang="ru-RU" sz="2400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30B2833C-AADA-B4FD-7BC1-FDFDDB4C123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486400" y="1676400"/>
              <a:ext cx="31242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altLang="ru-RU" sz="2400" b="1" dirty="0">
                  <a:solidFill>
                    <a:srgbClr val="080808"/>
                  </a:solidFill>
                  <a:cs typeface="Arial" panose="020B0604020202020204" pitchFamily="34" charset="0"/>
                </a:rPr>
                <a:t>Навыки, которые диагностируем</a:t>
              </a:r>
              <a:endParaRPr lang="en-US" altLang="ru-RU" sz="2400" b="1" dirty="0">
                <a:solidFill>
                  <a:srgbClr val="080808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0130F234-5C31-BBF4-10AF-E80204881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5896" y="1523092"/>
              <a:ext cx="1872208" cy="1737633"/>
              <a:chOff x="708" y="2203"/>
              <a:chExt cx="751" cy="741"/>
            </a:xfrm>
          </p:grpSpPr>
          <p:sp>
            <p:nvSpPr>
              <p:cNvPr id="29" name="Oval 10">
                <a:extLst>
                  <a:ext uri="{FF2B5EF4-FFF2-40B4-BE49-F238E27FC236}">
                    <a16:creationId xmlns:a16="http://schemas.microsoft.com/office/drawing/2014/main" id="{F7971C4E-0167-C62F-4052-DE6E18A23E9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30" name="Picture 11" descr="cir_lighteffect0">
                <a:extLst>
                  <a:ext uri="{FF2B5EF4-FFF2-40B4-BE49-F238E27FC236}">
                    <a16:creationId xmlns:a16="http://schemas.microsoft.com/office/drawing/2014/main" id="{DD940C84-6015-2C5B-4890-293486C7F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18000" contras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4D49ABD7-5851-179C-1F2C-2CF020E18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3675848" y="2085165"/>
              <a:ext cx="172066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2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Параметры оценки</a:t>
              </a:r>
              <a:endParaRPr lang="en-US" altLang="ru-RU" sz="2000" b="1" dirty="0">
                <a:solidFill>
                  <a:srgbClr val="F8F8F8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8D661C63-2749-EE6F-19E6-F2870660B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6984" y="4064000"/>
              <a:ext cx="1761616" cy="1498600"/>
              <a:chOff x="708" y="2203"/>
              <a:chExt cx="751" cy="741"/>
            </a:xfrm>
          </p:grpSpPr>
          <p:sp>
            <p:nvSpPr>
              <p:cNvPr id="26" name="Oval 14">
                <a:extLst>
                  <a:ext uri="{FF2B5EF4-FFF2-40B4-BE49-F238E27FC236}">
                    <a16:creationId xmlns:a16="http://schemas.microsoft.com/office/drawing/2014/main" id="{2EA8E443-9649-7C45-E843-38F18BCF4B9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8" name="Picture 15" descr="cir_lighteffect0">
                <a:extLst>
                  <a:ext uri="{FF2B5EF4-FFF2-40B4-BE49-F238E27FC236}">
                    <a16:creationId xmlns:a16="http://schemas.microsoft.com/office/drawing/2014/main" id="{95DAC1C6-3BB6-9029-0E9D-873CBEC58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18000" contras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13AC4F84-9824-A5AD-C666-4B8D0ADFEAD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51977" y="4203868"/>
              <a:ext cx="145097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ru-RU" sz="2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0" name="Group 17">
              <a:extLst>
                <a:ext uri="{FF2B5EF4-FFF2-40B4-BE49-F238E27FC236}">
                  <a16:creationId xmlns:a16="http://schemas.microsoft.com/office/drawing/2014/main" id="{654B04B0-D838-76A8-551A-48258B7B3D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1600" y="4114799"/>
              <a:ext cx="1816100" cy="1592665"/>
              <a:chOff x="708" y="2203"/>
              <a:chExt cx="751" cy="741"/>
            </a:xfrm>
          </p:grpSpPr>
          <p:sp>
            <p:nvSpPr>
              <p:cNvPr id="23" name="Oval 18">
                <a:extLst>
                  <a:ext uri="{FF2B5EF4-FFF2-40B4-BE49-F238E27FC236}">
                    <a16:creationId xmlns:a16="http://schemas.microsoft.com/office/drawing/2014/main" id="{D5722DB7-72F1-605C-B5E6-085172F212A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3176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8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4" name="Picture 19" descr="cir_lighteffect0">
                <a:extLst>
                  <a:ext uri="{FF2B5EF4-FFF2-40B4-BE49-F238E27FC236}">
                    <a16:creationId xmlns:a16="http://schemas.microsoft.com/office/drawing/2014/main" id="{DFA36397-5203-61A0-0741-BEEEE11CE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18000" contras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2CA538-7109-F876-C3A8-CD96A29EA9F1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2999" y="4595972"/>
              <a:ext cx="197267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20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2400" b="1" dirty="0">
                  <a:solidFill>
                    <a:srgbClr val="F8F8F8"/>
                  </a:solidFill>
                  <a:cs typeface="Arial" panose="020B0604020202020204" pitchFamily="34" charset="0"/>
                </a:rPr>
                <a:t>Примеры описания</a:t>
              </a:r>
              <a:endParaRPr lang="en-US" altLang="ru-RU" sz="2400" b="1" dirty="0">
                <a:solidFill>
                  <a:srgbClr val="F8F8F8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E5AC3B-4E04-8C8C-9E8B-57FC6297CAD3}"/>
                </a:ext>
              </a:extLst>
            </p:cNvPr>
            <p:cNvSpPr txBox="1">
              <a:spLocks/>
            </p:cNvSpPr>
            <p:nvPr/>
          </p:nvSpPr>
          <p:spPr>
            <a:xfrm>
              <a:off x="2358283" y="4476328"/>
              <a:ext cx="16256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2"/>
                  </a:solidFill>
                </a:rPr>
                <a:t>Критерии оценки</a:t>
              </a:r>
            </a:p>
          </p:txBody>
        </p:sp>
      </p:grpSp>
      <p:sp>
        <p:nvSpPr>
          <p:cNvPr id="51" name="Text Box 8">
            <a:extLst>
              <a:ext uri="{FF2B5EF4-FFF2-40B4-BE49-F238E27FC236}">
                <a16:creationId xmlns:a16="http://schemas.microsoft.com/office/drawing/2014/main" id="{C2919E4A-9912-CF11-E510-7B3198A06C8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159000" y="5537158"/>
            <a:ext cx="4183480" cy="122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/>
              <a:t>Маркеры, по которым определяются критерии/характеристики</a:t>
            </a:r>
            <a:endParaRPr lang="en-US" altLang="ru-RU" sz="2400" b="1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pic>
        <p:nvPicPr>
          <p:cNvPr id="52" name="Рисунок 51" descr="Изображение выглядит как текст, внутренний, мальчи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83BD543-00F6-0858-8E2F-EF4965D5E9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/>
          <a:stretch/>
        </p:blipFill>
        <p:spPr>
          <a:xfrm>
            <a:off x="9638398" y="2419345"/>
            <a:ext cx="2763880" cy="39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3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" y="279000"/>
            <a:ext cx="9405001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Разделы диагностического бланка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sp>
        <p:nvSpPr>
          <p:cNvPr id="50" name="Text Box 24">
            <a:extLst>
              <a:ext uri="{FF2B5EF4-FFF2-40B4-BE49-F238E27FC236}">
                <a16:creationId xmlns:a16="http://schemas.microsoft.com/office/drawing/2014/main" id="{C4D9F187-BC90-CE74-B0BF-68A4B5933F7E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71699" y="4911031"/>
            <a:ext cx="3257180" cy="83099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навыки</a:t>
            </a:r>
            <a:endParaRPr lang="en-US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14D97C8-085A-8BB9-9B01-010F951201D5}"/>
              </a:ext>
            </a:extLst>
          </p:cNvPr>
          <p:cNvGrpSpPr/>
          <p:nvPr/>
        </p:nvGrpSpPr>
        <p:grpSpPr>
          <a:xfrm>
            <a:off x="299026" y="1673891"/>
            <a:ext cx="8826334" cy="4336161"/>
            <a:chOff x="99410" y="1868831"/>
            <a:chExt cx="8826334" cy="4336161"/>
          </a:xfrm>
        </p:grpSpPr>
        <p:sp>
          <p:nvSpPr>
            <p:cNvPr id="39" name="AutoShape 2">
              <a:extLst>
                <a:ext uri="{FF2B5EF4-FFF2-40B4-BE49-F238E27FC236}">
                  <a16:creationId xmlns:a16="http://schemas.microsoft.com/office/drawing/2014/main" id="{05F8D321-A2FA-E889-5EFC-9059609C0BD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62947" y="1868831"/>
              <a:ext cx="5109453" cy="1394125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AutoShape 3">
              <a:extLst>
                <a:ext uri="{FF2B5EF4-FFF2-40B4-BE49-F238E27FC236}">
                  <a16:creationId xmlns:a16="http://schemas.microsoft.com/office/drawing/2014/main" id="{DFC6BBA3-2E56-A303-2B0B-D0126590E03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970756" y="3488827"/>
              <a:ext cx="5954987" cy="1118097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AutoShape 4">
              <a:extLst>
                <a:ext uri="{FF2B5EF4-FFF2-40B4-BE49-F238E27FC236}">
                  <a16:creationId xmlns:a16="http://schemas.microsoft.com/office/drawing/2014/main" id="{6DC90401-B05B-3E9F-4027-85CCEB5BFA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62052" y="4994915"/>
              <a:ext cx="5763692" cy="1210077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Text Box 6">
              <a:extLst>
                <a:ext uri="{FF2B5EF4-FFF2-40B4-BE49-F238E27FC236}">
                  <a16:creationId xmlns:a16="http://schemas.microsoft.com/office/drawing/2014/main" id="{BB1FD3F2-7F24-23F8-5C9E-AF836D3042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614368" y="1911330"/>
              <a:ext cx="432632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•"/>
              </a:pPr>
              <a:r>
                <a:rPr lang="en-US" altLang="ru-RU" sz="16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Данный раздел  поможет увидеть, на каком уровне развития игры находится ребёнок.</a:t>
              </a:r>
              <a:endParaRPr lang="en-US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A0599260-84CF-C5FB-929A-6C0DEF228BB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231280" y="3467876"/>
              <a:ext cx="5286052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1">
                <a:spcBef>
                  <a:spcPct val="50000"/>
                </a:spcBef>
                <a:buFontTx/>
                <a:buChar char="•"/>
              </a:pPr>
              <a:r>
                <a:rPr lang="en-US" altLang="ru-RU" sz="24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Позволяет определить сформированность  учебных универсальных действий.</a:t>
              </a:r>
              <a:endParaRPr lang="en-US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AutoShape 9">
              <a:extLst>
                <a:ext uri="{FF2B5EF4-FFF2-40B4-BE49-F238E27FC236}">
                  <a16:creationId xmlns:a16="http://schemas.microsoft.com/office/drawing/2014/main" id="{D7F9C706-BEBB-AEBA-3F2B-897E371370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70757" y="2005807"/>
              <a:ext cx="482600" cy="38100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AutoShape 10">
              <a:extLst>
                <a:ext uri="{FF2B5EF4-FFF2-40B4-BE49-F238E27FC236}">
                  <a16:creationId xmlns:a16="http://schemas.microsoft.com/office/drawing/2014/main" id="{7EE51F31-3E0B-05E5-02F2-CD1D719302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5948" y="3751990"/>
              <a:ext cx="482600" cy="38100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AutoShape 11">
              <a:extLst>
                <a:ext uri="{FF2B5EF4-FFF2-40B4-BE49-F238E27FC236}">
                  <a16:creationId xmlns:a16="http://schemas.microsoft.com/office/drawing/2014/main" id="{F1D85396-65D3-B39D-5407-1C23E7879E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848" y="5318688"/>
              <a:ext cx="482600" cy="38100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Text Box 22">
              <a:extLst>
                <a:ext uri="{FF2B5EF4-FFF2-40B4-BE49-F238E27FC236}">
                  <a16:creationId xmlns:a16="http://schemas.microsoft.com/office/drawing/2014/main" id="{F2FC93F2-96B5-0BD5-8CA0-1D06201A52C5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99410" y="2108073"/>
              <a:ext cx="2802526" cy="830997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Игра и взаимодействие</a:t>
              </a:r>
              <a:endPara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1817F64-5B55-9F7D-9F50-824DF64A8B75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126770" y="3403787"/>
              <a:ext cx="2820407" cy="101566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2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 </a:t>
              </a:r>
              <a:r>
                <a:rPr lang="ru-RU" alt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Метапредметные</a:t>
              </a:r>
            </a:p>
            <a:p>
              <a:pPr algn="ctr">
                <a:spcBef>
                  <a:spcPct val="50000"/>
                </a:spcBef>
              </a:pPr>
              <a:r>
                <a:rPr lang="ru-RU" alt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навыки</a:t>
              </a:r>
              <a:endPara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Text Box 8">
            <a:extLst>
              <a:ext uri="{FF2B5EF4-FFF2-40B4-BE49-F238E27FC236}">
                <a16:creationId xmlns:a16="http://schemas.microsoft.com/office/drawing/2014/main" id="{E0E1BFA0-CC6E-AA1F-392C-C0C4DF5ABAB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916808" y="4944342"/>
            <a:ext cx="53715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n-US" altLang="ru-RU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 степень развития тех навыков, которые необходимы для обучения в классе.</a:t>
            </a:r>
            <a:endParaRPr lang="en-US" alt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пол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439D810-34F5-1E6D-14C6-ED0985708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001" y="2529000"/>
            <a:ext cx="2994256" cy="399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" y="279000"/>
            <a:ext cx="9405001" cy="84888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Разделы диагностического бланка 2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24B352E-DF3D-1E67-3D96-A32A97493668}"/>
              </a:ext>
            </a:extLst>
          </p:cNvPr>
          <p:cNvGrpSpPr/>
          <p:nvPr/>
        </p:nvGrpSpPr>
        <p:grpSpPr>
          <a:xfrm>
            <a:off x="520980" y="1214549"/>
            <a:ext cx="8652574" cy="4849004"/>
            <a:chOff x="34226" y="1621473"/>
            <a:chExt cx="8652574" cy="4849004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15D9A7D9-BE09-86C4-E32A-09C92733692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30515" y="1643062"/>
              <a:ext cx="5757909" cy="1223051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rgbClr val="F7C037"/>
                </a:gs>
                <a:gs pos="100000">
                  <a:srgbClr val="F7C037">
                    <a:gamma/>
                    <a:tint val="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B3994722-DBC4-5669-D9CE-32950C655C2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898597" y="2971759"/>
              <a:ext cx="5781078" cy="1219743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rgbClr val="CB057B"/>
                </a:gs>
                <a:gs pos="100000">
                  <a:srgbClr val="CB057B">
                    <a:gamma/>
                    <a:tint val="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DCE88DFB-4D5C-4DD0-8267-1EC3053A5B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30514" y="4235432"/>
              <a:ext cx="5757909" cy="148499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rgbClr val="73C95B"/>
                </a:gs>
                <a:gs pos="100000">
                  <a:srgbClr val="73C95B">
                    <a:gamma/>
                    <a:tint val="0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chemeClr val="tx1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507F4307-6603-C1B0-D175-F1CBBDE126A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505200" y="1779191"/>
              <a:ext cx="51816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Выявляем особенности речи и взаимодействия ребёнка.</a:t>
              </a:r>
              <a:endPara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0CC0F7F1-80C1-5E63-C21C-677BFA6A0D2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66691" y="3002242"/>
              <a:ext cx="515393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alt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Определяем сформированность мелкой и крупной моторики.</a:t>
              </a:r>
              <a:endParaRPr kumimoji="0" lang="en-US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53D1EC16-E7CC-A4EF-3ECD-4487CC16179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46660" y="4406898"/>
              <a:ext cx="448051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alt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Оцениваем познавательную сферу ребёнка.</a:t>
              </a:r>
              <a:endPara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C40C4AB0-0B60-5AA1-931E-8C7E421F9B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7778" y="1901825"/>
              <a:ext cx="482600" cy="38100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780EB0E0-5ABA-F07D-69DD-D703DA6DD7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7779" y="3258344"/>
              <a:ext cx="482600" cy="38100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C6630138-5D50-4E53-CBD7-B3689C059A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06962" y="4740918"/>
              <a:ext cx="482600" cy="38100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Text Box 22">
              <a:extLst>
                <a:ext uri="{FF2B5EF4-FFF2-40B4-BE49-F238E27FC236}">
                  <a16:creationId xmlns:a16="http://schemas.microsoft.com/office/drawing/2014/main" id="{74597E05-9E52-0412-7AEE-26A66A59C9DC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137752" y="1621473"/>
              <a:ext cx="2555368" cy="830997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Речь и коммуникация</a:t>
              </a:r>
              <a:endParaRPr kumimoji="0" lang="en-US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3">
              <a:extLst>
                <a:ext uri="{FF2B5EF4-FFF2-40B4-BE49-F238E27FC236}">
                  <a16:creationId xmlns:a16="http://schemas.microsoft.com/office/drawing/2014/main" id="{F27E9444-2DA5-24C8-8F2D-74BE3244FD64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4226" y="2910980"/>
              <a:ext cx="2128838" cy="830997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Моторное развитие</a:t>
              </a:r>
              <a:endParaRPr kumimoji="0" lang="en-US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24">
              <a:extLst>
                <a:ext uri="{FF2B5EF4-FFF2-40B4-BE49-F238E27FC236}">
                  <a16:creationId xmlns:a16="http://schemas.microsoft.com/office/drawing/2014/main" id="{23CCBFE5-A0F1-6A6C-9F65-19E343A0C31B}"/>
                </a:ext>
              </a:extLst>
            </p:cNvPr>
            <p:cNvSpPr txBox="1">
              <a:spLocks noChangeArrowheads="1"/>
            </p:cNvSpPr>
            <p:nvPr/>
          </p:nvSpPr>
          <p:spPr bwMode="black">
            <a:xfrm>
              <a:off x="388149" y="3929872"/>
              <a:ext cx="2128838" cy="830997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Когнитивное развитие</a:t>
              </a:r>
              <a:endParaRPr kumimoji="0" lang="en-US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utoShape 11">
              <a:extLst>
                <a:ext uri="{FF2B5EF4-FFF2-40B4-BE49-F238E27FC236}">
                  <a16:creationId xmlns:a16="http://schemas.microsoft.com/office/drawing/2014/main" id="{25D9E287-D1A6-0F26-F301-AF33DF818F3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45944" y="5941441"/>
              <a:ext cx="482600" cy="38100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4940D29F-6A67-5E65-D66F-AB9B8C2D15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35646" y="6089477"/>
              <a:ext cx="482600" cy="381000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9" name="AutoShape 4">
            <a:extLst>
              <a:ext uri="{FF2B5EF4-FFF2-40B4-BE49-F238E27FC236}">
                <a16:creationId xmlns:a16="http://schemas.microsoft.com/office/drawing/2014/main" id="{96FC3AB4-4C23-9A5C-1743-71FC6E1F41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52595" y="5387508"/>
            <a:ext cx="5093405" cy="1191492"/>
          </a:xfrm>
          <a:prstGeom prst="roundRect">
            <a:avLst>
              <a:gd name="adj" fmla="val 2504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Выявляем степень концентрации внимания ребёнка,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продуктивность и  работоспособность. 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5317381-7DE4-976E-99A3-5C952640A934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62828" y="5088223"/>
            <a:ext cx="2877961" cy="156966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внимания, темп деятельности, утомляемость</a:t>
            </a:r>
            <a:endParaRPr kumimoji="0" lang="en-US" alt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54" y="237060"/>
            <a:ext cx="9405001" cy="8488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Особенности внимания, темп деятельности, утомляемость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sp>
        <p:nvSpPr>
          <p:cNvPr id="20" name="Объект 2">
            <a:extLst>
              <a:ext uri="{FF2B5EF4-FFF2-40B4-BE49-F238E27FC236}">
                <a16:creationId xmlns:a16="http://schemas.microsoft.com/office/drawing/2014/main" id="{FFF4D10A-8123-AB5D-B433-D98800EC877D}"/>
              </a:ext>
            </a:extLst>
          </p:cNvPr>
          <p:cNvSpPr txBox="1">
            <a:spLocks/>
          </p:cNvSpPr>
          <p:nvPr/>
        </p:nvSpPr>
        <p:spPr>
          <a:xfrm>
            <a:off x="396976" y="1593073"/>
            <a:ext cx="4834880" cy="5019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оценки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удержанию внимания во время работы на уроке (устойчивость, распределение, переключаемость).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Утомляемость на протяжении урока.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 уроке (темп, характер работоспособности, динамика работоспособности).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48D342-497F-E84A-BE9E-389B9D704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9502" y="2298419"/>
            <a:ext cx="4811978" cy="36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000" y="294816"/>
            <a:ext cx="9717855" cy="8488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Особенности внимания, темп деятельности, утомляемость (видеофрагмент)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418441" y="342900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42121" y="5779221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F18210-1F93-4AD4-9726-C90BD41866F1}"/>
              </a:ext>
            </a:extLst>
          </p:cNvPr>
          <p:cNvSpPr txBox="1"/>
          <p:nvPr/>
        </p:nvSpPr>
        <p:spPr>
          <a:xfrm>
            <a:off x="3850741" y="577922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F78A7-8C63-8407-010F-8A145D90E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77" y="250725"/>
            <a:ext cx="1682725" cy="1785961"/>
          </a:xfrm>
          <a:prstGeom prst="rect">
            <a:avLst/>
          </a:prstGeom>
        </p:spPr>
      </p:pic>
      <p:pic>
        <p:nvPicPr>
          <p:cNvPr id="3" name="VIDEO-2023-02-16-13-35-03">
            <a:hlinkClick r:id="" action="ppaction://media"/>
            <a:extLst>
              <a:ext uri="{FF2B5EF4-FFF2-40B4-BE49-F238E27FC236}">
                <a16:creationId xmlns:a16="http://schemas.microsoft.com/office/drawing/2014/main" id="{D1F3F56E-0A61-BA69-95A5-3140190894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2811000" y="1809114"/>
            <a:ext cx="364679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88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756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1376</Words>
  <Application>Microsoft Office PowerPoint</Application>
  <PresentationFormat>Широкоэкранный</PresentationFormat>
  <Paragraphs>270</Paragraphs>
  <Slides>21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Для чего мы проводим диагностику?</vt:lpstr>
      <vt:lpstr>Требования к диагностическому инструменту</vt:lpstr>
      <vt:lpstr>Презентация PowerPoint</vt:lpstr>
      <vt:lpstr>Структура диагностического бланка</vt:lpstr>
      <vt:lpstr>Разделы диагностического бланка</vt:lpstr>
      <vt:lpstr>Разделы диагностического бланка 2</vt:lpstr>
      <vt:lpstr>Особенности внимания, темп деятельности, утомляемость</vt:lpstr>
      <vt:lpstr>Особенности внимания, темп деятельности, утомляемость (видеофрагмент)</vt:lpstr>
      <vt:lpstr>Когнитивное развитие</vt:lpstr>
      <vt:lpstr>Когнитивное развитие (видеофрагмент)</vt:lpstr>
      <vt:lpstr>Моторное развитие</vt:lpstr>
      <vt:lpstr>Метапредметные навыки</vt:lpstr>
      <vt:lpstr>Метапредметные навыки (видеофрагмент 1)</vt:lpstr>
      <vt:lpstr>Метапредметные навыки (видеофрагмент 2)</vt:lpstr>
      <vt:lpstr>Организационные навыки</vt:lpstr>
      <vt:lpstr>Организационные навыки (диагностический бланк)</vt:lpstr>
      <vt:lpstr>Организационные навыки (диагностический бланк 2)</vt:lpstr>
      <vt:lpstr>Организационные навыки (видеофрагмент)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12040</cp:lastModifiedBy>
  <cp:revision>35</cp:revision>
  <dcterms:created xsi:type="dcterms:W3CDTF">2020-11-01T12:52:57Z</dcterms:created>
  <dcterms:modified xsi:type="dcterms:W3CDTF">2023-11-15T07:21:45Z</dcterms:modified>
</cp:coreProperties>
</file>