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0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6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F7B378-F3C3-41B8-8DD0-C5D620DAFC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01C03F-57BC-48E8-9722-8F93BB1458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3EABC-888E-45EE-8863-6B9DADE81BC7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DD4E16-63A7-46D4-965F-DFEDEEC2FF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3C3E9B-2E8C-428D-BB7E-0AA702DDAC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2CC4-1C78-404B-A098-5CACD23DF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0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5A776-3F97-4299-AFB8-9607DF94E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BD1B4-9E57-4BD4-81F5-AD9997A23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6626D-2242-4C34-83D2-02E98BEF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123AF0-EA6C-459B-B732-DB2D79C0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CC6188-CFB6-43C2-9349-FD96859C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6B7A6-6EAC-4BBF-948C-C8D5733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D5E4AE-9B2E-46CA-8717-200A217D0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3BE01-4769-4E6A-8960-83538B200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349CE3-EA6D-4380-B1AE-193EFD61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7A502A-D4FD-4860-9BFE-4FB90CE4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6699D3-C1D9-45F6-B369-7F88E8BA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9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E499A-B1C5-45D5-BA03-DB7D34F1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2902A6-0545-4C86-AEB4-D4D2026CD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18021-F016-46DF-9876-A3BF58A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5377C4-5A91-434C-9B36-D20BBE5A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D638BE-7E3D-4F28-AB07-F72F16CC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6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977926-8E4F-4CE6-A757-91CAAD5E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434D3B-A7EE-494D-9948-39B8B4F12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02B6CD-1749-42A2-86BD-A05BF5EA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30530-D506-4099-A747-AB201739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CCE513-E3FF-416C-BA50-7558E37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39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870FD-F4C7-49CF-B581-7F35094F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C936A2-3190-4A74-A7F5-9A69B38E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E91E77-A7CC-4598-930C-DC667BE9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197651-1A0A-4FF5-B49F-690FFDD8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301F7-4AC7-44A9-9959-6C078369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4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6F5AD-EA4A-4DB8-8427-F2BAC2EE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D600F0-D511-4EA6-8E66-4B74E302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21C7B-7A88-453B-8B33-0751D78C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60E05E-D298-4F3D-A9B1-75C01179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1BB4F-9B21-431B-8FA1-C79A9C20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4698B-97E6-474E-B597-819E37C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650EA-3B6A-4EFF-8B9E-5975F7661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0CA183-0D2A-4ED2-9DBA-5BE63CE0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640056-3AB9-4C72-A36D-A44812C8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A5C592-8D9A-4EFD-BDAF-004FADE0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BF0E49-99AE-476F-BF3C-ACE56106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459DED-C11A-4511-A847-493005395558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541E7-5B4D-43E5-8F59-EBDE70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81C85-17C3-4494-ADC5-41279F50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DFDBC3-9040-454D-921A-8EFEBEB7EFAE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noFill/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6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A29F9-23BA-4ECB-82B3-298CF148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B0088F-4F61-4CA9-8363-CD424405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3FC360-5B08-4CF4-A526-AB2CCE9F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8615A-2070-42C4-B6D8-FBF878A10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FECA10-3085-492F-995A-86D656093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31F736-D24A-4001-B690-35E7524C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27D62C-DA1D-45F4-81AB-08FB0044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C030DF-F60C-4C5C-9AFC-1EFD8EB1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1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3FAD6-11EA-489A-A363-BEDC63A3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D500A0-4AAC-4067-B9F1-2003436D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AAABCB-729C-43E9-800C-52465EA1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39AD69-049B-4695-82B6-90F26809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98DA06-64B5-4510-A27E-BE7B3BC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58C18A-6119-4890-A99B-6AEF6E5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A9E183-1F9C-4A45-93C6-002A250A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ECF8D-844C-4207-BAFA-BADE0FBA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26469-404D-401F-95F6-E0C98645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95BDFE-B10E-4FAF-A15D-F4FFD9782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9061DF-27D3-42F9-9FB4-651396A7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6BC1DC-F4E9-4874-BE0B-D6D6744D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5B1EA-92C7-47FC-BC38-1FAB347C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FBEC2-919E-4102-894D-6DB41EC7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FB6738-3D94-4778-815D-9A865101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C02A4-B7C1-4153-BB05-1E4CDE679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A107-8654-43C3-BF7C-DB81E0A9004F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DF5F0C-3923-461E-8DC7-F30C67104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866F7A-327E-44B1-B5F8-E9DA7BB9D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14"/>
            <a:extLst>
              <a:ext uri="{FF2B5EF4-FFF2-40B4-BE49-F238E27FC236}">
                <a16:creationId xmlns:a16="http://schemas.microsoft.com/office/drawing/2014/main" id="{70F833F9-0231-4EE9-AFEB-F77CEF52A2B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54E4D73-4589-41AA-94BF-7C7BF48A8614}"/>
              </a:ext>
            </a:extLst>
          </p:cNvPr>
          <p:cNvSpPr txBox="1"/>
          <p:nvPr/>
        </p:nvSpPr>
        <p:spPr>
          <a:xfrm>
            <a:off x="2766000" y="2529000"/>
            <a:ext cx="6660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Технология подготовки детей с РАС к обучению в школе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661D1C-25F4-A7D8-DCC8-77EFA1B92C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3" y="0"/>
            <a:ext cx="1682725" cy="1785961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592F41-3DF3-C90F-CEBC-5432F66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00" y="0"/>
            <a:ext cx="4434245" cy="168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2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54E4D73-4589-41AA-94BF-7C7BF48A8614}"/>
              </a:ext>
            </a:extLst>
          </p:cNvPr>
          <p:cNvSpPr txBox="1"/>
          <p:nvPr/>
        </p:nvSpPr>
        <p:spPr>
          <a:xfrm>
            <a:off x="2766000" y="1555128"/>
            <a:ext cx="66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Трудности в обучении ребёнка с РАС в школе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661D1C-25F4-A7D8-DCC8-77EFA1B92C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3" y="0"/>
            <a:ext cx="1682725" cy="1785961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592F41-3DF3-C90F-CEBC-5432F66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00" y="-5988"/>
            <a:ext cx="4434245" cy="1681994"/>
          </a:xfrm>
          <a:prstGeom prst="rect">
            <a:avLst/>
          </a:prstGeom>
        </p:spPr>
      </p:pic>
      <p:cxnSp>
        <p:nvCxnSpPr>
          <p:cNvPr id="3" name="Соединитель: уступ 2">
            <a:extLst>
              <a:ext uri="{FF2B5EF4-FFF2-40B4-BE49-F238E27FC236}">
                <a16:creationId xmlns:a16="http://schemas.microsoft.com/office/drawing/2014/main" id="{BA8E1B06-7738-7E93-1CE6-2ED55B2EB4D1}"/>
              </a:ext>
            </a:extLst>
          </p:cNvPr>
          <p:cNvCxnSpPr/>
          <p:nvPr/>
        </p:nvCxnSpPr>
        <p:spPr>
          <a:xfrm>
            <a:off x="8211000" y="2301305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id="{9CDB25FB-D215-3045-2E29-7A98B0F58111}"/>
              </a:ext>
            </a:extLst>
          </p:cNvPr>
          <p:cNvCxnSpPr>
            <a:cxnSpLocks/>
          </p:cNvCxnSpPr>
          <p:nvPr/>
        </p:nvCxnSpPr>
        <p:spPr>
          <a:xfrm rot="5400000">
            <a:off x="2177275" y="2504967"/>
            <a:ext cx="1260000" cy="847800"/>
          </a:xfrm>
          <a:prstGeom prst="bentConnector3">
            <a:avLst>
              <a:gd name="adj1" fmla="val 522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E146A9F9-0A78-0437-8F49-DEF73798BC0E}"/>
              </a:ext>
            </a:extLst>
          </p:cNvPr>
          <p:cNvCxnSpPr>
            <a:cxnSpLocks/>
          </p:cNvCxnSpPr>
          <p:nvPr/>
        </p:nvCxnSpPr>
        <p:spPr>
          <a:xfrm rot="5400000">
            <a:off x="3699946" y="2975405"/>
            <a:ext cx="2081705" cy="480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id="{86E431BD-B361-5B51-AAE7-86EE42AD3759}"/>
              </a:ext>
            </a:extLst>
          </p:cNvPr>
          <p:cNvCxnSpPr/>
          <p:nvPr/>
        </p:nvCxnSpPr>
        <p:spPr>
          <a:xfrm rot="16200000" flipH="1">
            <a:off x="6289556" y="2684234"/>
            <a:ext cx="1579532" cy="810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2DE360E-FC5B-6F21-A79F-76C8CD0F3F76}"/>
              </a:ext>
            </a:extLst>
          </p:cNvPr>
          <p:cNvSpPr txBox="1"/>
          <p:nvPr/>
        </p:nvSpPr>
        <p:spPr>
          <a:xfrm>
            <a:off x="-81618" y="3654655"/>
            <a:ext cx="351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Трудности академического характера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B8BC8D-8E3E-A8C7-4D3C-3B9FF55413DF}"/>
              </a:ext>
            </a:extLst>
          </p:cNvPr>
          <p:cNvSpPr txBox="1"/>
          <p:nvPr/>
        </p:nvSpPr>
        <p:spPr>
          <a:xfrm>
            <a:off x="2745498" y="4401356"/>
            <a:ext cx="3510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Отсутствие необходимых организационных навыков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4B7C4C-2F93-FE1A-977E-24F8E0A3FD3B}"/>
              </a:ext>
            </a:extLst>
          </p:cNvPr>
          <p:cNvSpPr txBox="1"/>
          <p:nvPr/>
        </p:nvSpPr>
        <p:spPr>
          <a:xfrm>
            <a:off x="5729322" y="4077653"/>
            <a:ext cx="3510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Низкий уровень развития метапредметных навыков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8C5A5-4293-1601-0878-244A6D710C8B}"/>
              </a:ext>
            </a:extLst>
          </p:cNvPr>
          <p:cNvSpPr txBox="1"/>
          <p:nvPr/>
        </p:nvSpPr>
        <p:spPr>
          <a:xfrm>
            <a:off x="8886000" y="3410023"/>
            <a:ext cx="31310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Несформированность навыков самообслуживания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269533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661D1C-25F4-A7D8-DCC8-77EFA1B92C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3" y="0"/>
            <a:ext cx="1682725" cy="1785961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592F41-3DF3-C90F-CEBC-5432F66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00" y="-5988"/>
            <a:ext cx="4434245" cy="168199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2DE360E-FC5B-6F21-A79F-76C8CD0F3F76}"/>
              </a:ext>
            </a:extLst>
          </p:cNvPr>
          <p:cNvSpPr txBox="1"/>
          <p:nvPr/>
        </p:nvSpPr>
        <p:spPr>
          <a:xfrm>
            <a:off x="1236000" y="2391231"/>
            <a:ext cx="10305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Нет опыта групповых занятий.</a:t>
            </a:r>
          </a:p>
          <a:p>
            <a:r>
              <a:rPr lang="ru-RU" sz="2800" b="1" dirty="0"/>
              <a:t>Нет привычки следовать правилам         Нежелательное или проблематичное поведение.</a:t>
            </a:r>
          </a:p>
          <a:p>
            <a:r>
              <a:rPr lang="ru-RU" sz="2800" b="1" dirty="0"/>
              <a:t>Ученик не ориентируется на учителя/ведущего.</a:t>
            </a:r>
          </a:p>
          <a:p>
            <a:r>
              <a:rPr lang="ru-RU" sz="2800" b="1" dirty="0"/>
              <a:t>Не выполняет фронтальные инструкции.</a:t>
            </a:r>
          </a:p>
          <a:p>
            <a:r>
              <a:rPr lang="ru-RU" sz="2800" b="1" dirty="0"/>
              <a:t>Не реагирует на звонок/колокольчик как сигнал к началу урока.</a:t>
            </a:r>
          </a:p>
          <a:p>
            <a:r>
              <a:rPr lang="ru-RU" sz="2800" b="1" dirty="0"/>
              <a:t>Не умеет ждать своей очереди.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E4D73-4589-41AA-94BF-7C7BF48A8614}"/>
              </a:ext>
            </a:extLst>
          </p:cNvPr>
          <p:cNvSpPr txBox="1"/>
          <p:nvPr/>
        </p:nvSpPr>
        <p:spPr>
          <a:xfrm>
            <a:off x="1821000" y="729000"/>
            <a:ext cx="666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Отсутствие необходимых организационных навыков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17B69B72-4543-4F16-4904-ECAB2D536874}"/>
              </a:ext>
            </a:extLst>
          </p:cNvPr>
          <p:cNvSpPr/>
          <p:nvPr/>
        </p:nvSpPr>
        <p:spPr>
          <a:xfrm>
            <a:off x="6996000" y="2971585"/>
            <a:ext cx="315000" cy="205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везда: 6 точек 6">
            <a:extLst>
              <a:ext uri="{FF2B5EF4-FFF2-40B4-BE49-F238E27FC236}">
                <a16:creationId xmlns:a16="http://schemas.microsoft.com/office/drawing/2014/main" id="{F05E1B76-9863-A6F5-532F-86E4C31C830A}"/>
              </a:ext>
            </a:extLst>
          </p:cNvPr>
          <p:cNvSpPr/>
          <p:nvPr/>
        </p:nvSpPr>
        <p:spPr>
          <a:xfrm>
            <a:off x="921000" y="2484000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везда: 6 точек 7">
            <a:extLst>
              <a:ext uri="{FF2B5EF4-FFF2-40B4-BE49-F238E27FC236}">
                <a16:creationId xmlns:a16="http://schemas.microsoft.com/office/drawing/2014/main" id="{4F5499AC-D07D-BBBB-D41D-AD15035347CD}"/>
              </a:ext>
            </a:extLst>
          </p:cNvPr>
          <p:cNvSpPr/>
          <p:nvPr/>
        </p:nvSpPr>
        <p:spPr>
          <a:xfrm>
            <a:off x="921000" y="2918794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везда: 6 точек 10">
            <a:extLst>
              <a:ext uri="{FF2B5EF4-FFF2-40B4-BE49-F238E27FC236}">
                <a16:creationId xmlns:a16="http://schemas.microsoft.com/office/drawing/2014/main" id="{302773E1-CC75-CF2F-6768-1C169D6130B3}"/>
              </a:ext>
            </a:extLst>
          </p:cNvPr>
          <p:cNvSpPr/>
          <p:nvPr/>
        </p:nvSpPr>
        <p:spPr>
          <a:xfrm>
            <a:off x="921000" y="3792253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везда: 6 точек 11">
            <a:extLst>
              <a:ext uri="{FF2B5EF4-FFF2-40B4-BE49-F238E27FC236}">
                <a16:creationId xmlns:a16="http://schemas.microsoft.com/office/drawing/2014/main" id="{5EB83251-C8DA-51BE-B591-2BD32EBFF1F3}"/>
              </a:ext>
            </a:extLst>
          </p:cNvPr>
          <p:cNvSpPr/>
          <p:nvPr/>
        </p:nvSpPr>
        <p:spPr>
          <a:xfrm>
            <a:off x="921000" y="4222324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везда: 6 точек 12">
            <a:extLst>
              <a:ext uri="{FF2B5EF4-FFF2-40B4-BE49-F238E27FC236}">
                <a16:creationId xmlns:a16="http://schemas.microsoft.com/office/drawing/2014/main" id="{6A4CF7DF-A4EA-44F8-1EB9-22B6620E9CD9}"/>
              </a:ext>
            </a:extLst>
          </p:cNvPr>
          <p:cNvSpPr/>
          <p:nvPr/>
        </p:nvSpPr>
        <p:spPr>
          <a:xfrm>
            <a:off x="921000" y="4652395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6 точек 14">
            <a:extLst>
              <a:ext uri="{FF2B5EF4-FFF2-40B4-BE49-F238E27FC236}">
                <a16:creationId xmlns:a16="http://schemas.microsoft.com/office/drawing/2014/main" id="{F7F7EF6C-4243-4B86-B577-1341B4BCC5FA}"/>
              </a:ext>
            </a:extLst>
          </p:cNvPr>
          <p:cNvSpPr/>
          <p:nvPr/>
        </p:nvSpPr>
        <p:spPr>
          <a:xfrm>
            <a:off x="921000" y="5082466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3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661D1C-25F4-A7D8-DCC8-77EFA1B92C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3" y="0"/>
            <a:ext cx="1682725" cy="1785961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592F41-3DF3-C90F-CEBC-5432F66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000" y="-5988"/>
            <a:ext cx="4434245" cy="168199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2DE360E-FC5B-6F21-A79F-76C8CD0F3F76}"/>
              </a:ext>
            </a:extLst>
          </p:cNvPr>
          <p:cNvSpPr txBox="1"/>
          <p:nvPr/>
        </p:nvSpPr>
        <p:spPr>
          <a:xfrm>
            <a:off x="1281000" y="2398741"/>
            <a:ext cx="10305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Отсутствие мотивации к учебной деятельности.</a:t>
            </a:r>
          </a:p>
          <a:p>
            <a:r>
              <a:rPr lang="ru-RU" sz="2800" b="1" dirty="0"/>
              <a:t>Ученик не ориентируется в учебном пространстве.</a:t>
            </a:r>
          </a:p>
          <a:p>
            <a:r>
              <a:rPr lang="ru-RU" sz="2800" b="1" dirty="0"/>
              <a:t>Зависимость от подсказок.</a:t>
            </a:r>
          </a:p>
          <a:p>
            <a:r>
              <a:rPr lang="ru-RU" sz="2800" b="1" dirty="0"/>
              <a:t>Перенос (генерализация) знаний, умений и навыков.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E4D73-4589-41AA-94BF-7C7BF48A8614}"/>
              </a:ext>
            </a:extLst>
          </p:cNvPr>
          <p:cNvSpPr txBox="1"/>
          <p:nvPr/>
        </p:nvSpPr>
        <p:spPr>
          <a:xfrm>
            <a:off x="1821000" y="729000"/>
            <a:ext cx="666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Низкий уровень метапредметных навыков</a:t>
            </a:r>
          </a:p>
        </p:txBody>
      </p:sp>
      <p:sp>
        <p:nvSpPr>
          <p:cNvPr id="7" name="Звезда: 6 точек 6">
            <a:extLst>
              <a:ext uri="{FF2B5EF4-FFF2-40B4-BE49-F238E27FC236}">
                <a16:creationId xmlns:a16="http://schemas.microsoft.com/office/drawing/2014/main" id="{F05E1B76-9863-A6F5-532F-86E4C31C830A}"/>
              </a:ext>
            </a:extLst>
          </p:cNvPr>
          <p:cNvSpPr/>
          <p:nvPr/>
        </p:nvSpPr>
        <p:spPr>
          <a:xfrm>
            <a:off x="921000" y="2484000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везда: 6 точек 7">
            <a:extLst>
              <a:ext uri="{FF2B5EF4-FFF2-40B4-BE49-F238E27FC236}">
                <a16:creationId xmlns:a16="http://schemas.microsoft.com/office/drawing/2014/main" id="{4F5499AC-D07D-BBBB-D41D-AD15035347CD}"/>
              </a:ext>
            </a:extLst>
          </p:cNvPr>
          <p:cNvSpPr/>
          <p:nvPr/>
        </p:nvSpPr>
        <p:spPr>
          <a:xfrm>
            <a:off x="921000" y="2918794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везда: 6 точек 9">
            <a:extLst>
              <a:ext uri="{FF2B5EF4-FFF2-40B4-BE49-F238E27FC236}">
                <a16:creationId xmlns:a16="http://schemas.microsoft.com/office/drawing/2014/main" id="{372419B6-0A17-F353-BFE6-AC77D7601502}"/>
              </a:ext>
            </a:extLst>
          </p:cNvPr>
          <p:cNvSpPr/>
          <p:nvPr/>
        </p:nvSpPr>
        <p:spPr>
          <a:xfrm>
            <a:off x="921000" y="3353588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везда: 6 точек 10">
            <a:extLst>
              <a:ext uri="{FF2B5EF4-FFF2-40B4-BE49-F238E27FC236}">
                <a16:creationId xmlns:a16="http://schemas.microsoft.com/office/drawing/2014/main" id="{302773E1-CC75-CF2F-6768-1C169D6130B3}"/>
              </a:ext>
            </a:extLst>
          </p:cNvPr>
          <p:cNvSpPr/>
          <p:nvPr/>
        </p:nvSpPr>
        <p:spPr>
          <a:xfrm>
            <a:off x="921000" y="3792253"/>
            <a:ext cx="225000" cy="311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814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112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12040</cp:lastModifiedBy>
  <cp:revision>35</cp:revision>
  <dcterms:created xsi:type="dcterms:W3CDTF">2020-11-01T12:52:57Z</dcterms:created>
  <dcterms:modified xsi:type="dcterms:W3CDTF">2023-04-27T17:56:45Z</dcterms:modified>
</cp:coreProperties>
</file>